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5.xml" ContentType="application/vnd.openxmlformats-officedocument.presentationml.tags+xml"/>
  <Override PartName="/ppt/notesSlides/notesSlide20.xml" ContentType="application/vnd.openxmlformats-officedocument.presentationml.notesSlide+xml"/>
  <Override PartName="/ppt/tags/tag16.xml" ContentType="application/vnd.openxmlformats-officedocument.presentationml.tag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305" r:id="rId2"/>
    <p:sldId id="259" r:id="rId3"/>
    <p:sldId id="260" r:id="rId4"/>
    <p:sldId id="265" r:id="rId5"/>
    <p:sldId id="263" r:id="rId6"/>
    <p:sldId id="310" r:id="rId7"/>
    <p:sldId id="297" r:id="rId8"/>
    <p:sldId id="271" r:id="rId9"/>
    <p:sldId id="316" r:id="rId10"/>
    <p:sldId id="313" r:id="rId11"/>
    <p:sldId id="276" r:id="rId12"/>
    <p:sldId id="314" r:id="rId13"/>
    <p:sldId id="315" r:id="rId14"/>
    <p:sldId id="287" r:id="rId15"/>
    <p:sldId id="309" r:id="rId16"/>
    <p:sldId id="311" r:id="rId17"/>
    <p:sldId id="292" r:id="rId18"/>
    <p:sldId id="294" r:id="rId19"/>
    <p:sldId id="308" r:id="rId20"/>
    <p:sldId id="301" r:id="rId21"/>
    <p:sldId id="307" r:id="rId22"/>
  </p:sldIdLst>
  <p:sldSz cx="9144000" cy="5143500" type="screen16x9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9B50770-546A-4388-B4AD-F1D907CCCF8A}">
          <p14:sldIdLst>
            <p14:sldId id="305"/>
            <p14:sldId id="259"/>
          </p14:sldIdLst>
        </p14:section>
        <p14:section name="图书查询、推荐与展示" id="{36912EF9-5359-4993-93A8-2EB25EF1BCB9}">
          <p14:sldIdLst>
            <p14:sldId id="260"/>
            <p14:sldId id="265"/>
            <p14:sldId id="263"/>
            <p14:sldId id="310"/>
            <p14:sldId id="297"/>
          </p14:sldIdLst>
        </p14:section>
        <p14:section name="电影查询、推荐与展示" id="{0DA787D4-54F2-409B-9893-64B5432A329E}">
          <p14:sldIdLst>
            <p14:sldId id="271"/>
            <p14:sldId id="316"/>
            <p14:sldId id="313"/>
          </p14:sldIdLst>
        </p14:section>
        <p14:section name="游戏查询、推荐与展示" id="{43F1A271-FA5D-484F-85D4-04ED6A37830C}">
          <p14:sldIdLst>
            <p14:sldId id="276"/>
            <p14:sldId id="314"/>
            <p14:sldId id="315"/>
            <p14:sldId id="287"/>
            <p14:sldId id="309"/>
            <p14:sldId id="311"/>
            <p14:sldId id="292"/>
          </p14:sldIdLst>
        </p14:section>
        <p14:section name="总结" id="{33AC2BF6-5165-48DC-9B64-099FE2D16ADA}">
          <p14:sldIdLst>
            <p14:sldId id="294"/>
            <p14:sldId id="308"/>
            <p14:sldId id="301"/>
            <p14:sldId id="3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9E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2" autoAdjust="0"/>
    <p:restoredTop sz="94659" autoAdjust="0"/>
  </p:normalViewPr>
  <p:slideViewPr>
    <p:cSldViewPr>
      <p:cViewPr varScale="1">
        <p:scale>
          <a:sx n="90" d="100"/>
          <a:sy n="90" d="100"/>
        </p:scale>
        <p:origin x="210" y="-78"/>
      </p:cViewPr>
      <p:guideLst>
        <p:guide orient="horz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91C0ED-1C8B-4FF3-91A6-E652895D4634}" type="datetimeFigureOut">
              <a:rPr lang="zh-CN" altLang="en-US" smtClean="0"/>
              <a:pPr/>
              <a:t>2018/6/26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6ED419-5B3F-423C-8358-46E41EBE13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241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216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1623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129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869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5605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1623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923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2386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1623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514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40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1903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1623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162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601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216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216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212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312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6229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76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29481-F56E-4915-B271-F2E0B2C5AF72}" type="datetimeFigureOut">
              <a:rPr lang="zh-CN" altLang="en-US" smtClean="0"/>
              <a:pPr/>
              <a:t>2018/6/26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394FF-90D5-437E-BC53-F12E581A668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541305"/>
      </p:ext>
    </p:extLst>
  </p:cSld>
  <p:clrMapOvr>
    <a:masterClrMapping/>
  </p:clrMapOvr>
  <p:transition spd="slow" advClick="0" advTm="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29481-F56E-4915-B271-F2E0B2C5AF72}" type="datetimeFigureOut">
              <a:rPr lang="zh-CN" altLang="en-US" smtClean="0"/>
              <a:pPr/>
              <a:t>2018/6/26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394FF-90D5-437E-BC53-F12E581A668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1619744"/>
      </p:ext>
    </p:extLst>
  </p:cSld>
  <p:clrMapOvr>
    <a:masterClrMapping/>
  </p:clrMapOvr>
  <p:transition spd="slow" advClick="0" advTm="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29481-F56E-4915-B271-F2E0B2C5AF72}" type="datetimeFigureOut">
              <a:rPr lang="zh-CN" altLang="en-US" smtClean="0"/>
              <a:pPr/>
              <a:t>2018/6/26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394FF-90D5-437E-BC53-F12E581A668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047139"/>
      </p:ext>
    </p:extLst>
  </p:cSld>
  <p:clrMapOvr>
    <a:masterClrMapping/>
  </p:clrMapOvr>
  <p:transition spd="slow" advClick="0" advTm="0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7668130"/>
      </p:ext>
    </p:extLst>
  </p:cSld>
  <p:clrMapOvr>
    <a:masterClrMapping/>
  </p:clrMapOvr>
  <p:transition spd="slow" advClick="0" advTm="0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1882151"/>
      </p:ext>
    </p:extLst>
  </p:cSld>
  <p:clrMapOvr>
    <a:masterClrMapping/>
  </p:clrMapOvr>
  <p:transition spd="slow" advClick="0" advTm="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29481-F56E-4915-B271-F2E0B2C5AF72}" type="datetimeFigureOut">
              <a:rPr lang="zh-CN" altLang="en-US" smtClean="0"/>
              <a:pPr/>
              <a:t>2018/6/26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394FF-90D5-437E-BC53-F12E581A668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4584243"/>
      </p:ext>
    </p:extLst>
  </p:cSld>
  <p:clrMapOvr>
    <a:masterClrMapping/>
  </p:clrMapOvr>
  <p:transition spd="slow" advClick="0" advTm="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29481-F56E-4915-B271-F2E0B2C5AF72}" type="datetimeFigureOut">
              <a:rPr lang="zh-CN" altLang="en-US" smtClean="0"/>
              <a:pPr/>
              <a:t>2018/6/26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394FF-90D5-437E-BC53-F12E581A668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823178"/>
      </p:ext>
    </p:extLst>
  </p:cSld>
  <p:clrMapOvr>
    <a:masterClrMapping/>
  </p:clrMapOvr>
  <p:transition spd="slow" advClick="0" advTm="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29481-F56E-4915-B271-F2E0B2C5AF72}" type="datetimeFigureOut">
              <a:rPr lang="zh-CN" altLang="en-US" smtClean="0"/>
              <a:pPr/>
              <a:t>2018/6/26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394FF-90D5-437E-BC53-F12E581A668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3908321"/>
      </p:ext>
    </p:extLst>
  </p:cSld>
  <p:clrMapOvr>
    <a:masterClrMapping/>
  </p:clrMapOvr>
  <p:transition spd="slow" advClick="0" advTm="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29481-F56E-4915-B271-F2E0B2C5AF72}" type="datetimeFigureOut">
              <a:rPr lang="zh-CN" altLang="en-US" smtClean="0"/>
              <a:pPr/>
              <a:t>2018/6/26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394FF-90D5-437E-BC53-F12E581A668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44553"/>
      </p:ext>
    </p:extLst>
  </p:cSld>
  <p:clrMapOvr>
    <a:masterClrMapping/>
  </p:clrMapOvr>
  <p:transition spd="slow" advClick="0" advTm="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29481-F56E-4915-B271-F2E0B2C5AF72}" type="datetimeFigureOut">
              <a:rPr lang="zh-CN" altLang="en-US" smtClean="0"/>
              <a:pPr/>
              <a:t>2018/6/26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394FF-90D5-437E-BC53-F12E581A668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556688"/>
      </p:ext>
    </p:extLst>
  </p:cSld>
  <p:clrMapOvr>
    <a:masterClrMapping/>
  </p:clrMapOvr>
  <p:transition spd="slow" advClick="0" advTm="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29481-F56E-4915-B271-F2E0B2C5AF72}" type="datetimeFigureOut">
              <a:rPr lang="zh-CN" altLang="en-US" smtClean="0"/>
              <a:pPr/>
              <a:t>2018/6/26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394FF-90D5-437E-BC53-F12E581A668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023154"/>
      </p:ext>
    </p:extLst>
  </p:cSld>
  <p:clrMapOvr>
    <a:masterClrMapping/>
  </p:clrMapOvr>
  <p:transition spd="slow" advClick="0" advTm="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29481-F56E-4915-B271-F2E0B2C5AF72}" type="datetimeFigureOut">
              <a:rPr lang="zh-CN" altLang="en-US" smtClean="0"/>
              <a:pPr/>
              <a:t>2018/6/26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394FF-90D5-437E-BC53-F12E581A668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22368"/>
      </p:ext>
    </p:extLst>
  </p:cSld>
  <p:clrMapOvr>
    <a:masterClrMapping/>
  </p:clrMapOvr>
  <p:transition spd="slow" advClick="0" advTm="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29481-F56E-4915-B271-F2E0B2C5AF72}" type="datetimeFigureOut">
              <a:rPr lang="zh-CN" altLang="en-US" smtClean="0"/>
              <a:pPr/>
              <a:t>2018/6/26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394FF-90D5-437E-BC53-F12E581A668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382547"/>
      </p:ext>
    </p:extLst>
  </p:cSld>
  <p:clrMapOvr>
    <a:masterClrMapping/>
  </p:clrMapOvr>
  <p:transition spd="slow" advClick="0" advTm="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29481-F56E-4915-B271-F2E0B2C5AF72}" type="datetimeFigureOut">
              <a:rPr lang="zh-CN" altLang="en-US" smtClean="0"/>
              <a:pPr/>
              <a:t>2018/6/26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394FF-90D5-437E-BC53-F12E581A668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2252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ransition spd="slow" advClick="0" advTm="0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.mp3"/><Relationship Id="rId7" Type="http://schemas.openxmlformats.org/officeDocument/2006/relationships/image" Target="../media/image3.png"/><Relationship Id="rId2" Type="http://schemas.microsoft.com/office/2007/relationships/media" Target="../media/media1.mp3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M01-06-0023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8026610" y="-730250"/>
            <a:ext cx="609600" cy="609600"/>
          </a:xfrm>
          <a:prstGeom prst="rect">
            <a:avLst/>
          </a:prstGeom>
        </p:spPr>
      </p:pic>
      <p:grpSp>
        <p:nvGrpSpPr>
          <p:cNvPr id="46" name="组合 45"/>
          <p:cNvGrpSpPr/>
          <p:nvPr/>
        </p:nvGrpSpPr>
        <p:grpSpPr>
          <a:xfrm>
            <a:off x="3924000" y="915566"/>
            <a:ext cx="1296000" cy="1296000"/>
            <a:chOff x="3832651" y="1100471"/>
            <a:chExt cx="1296000" cy="1296000"/>
          </a:xfrm>
        </p:grpSpPr>
        <p:sp>
          <p:nvSpPr>
            <p:cNvPr id="48" name="椭圆 47"/>
            <p:cNvSpPr/>
            <p:nvPr/>
          </p:nvSpPr>
          <p:spPr>
            <a:xfrm>
              <a:off x="3832651" y="1100471"/>
              <a:ext cx="1296000" cy="1296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  <a:gs pos="0">
                  <a:srgbClr val="CDCDCD"/>
                </a:gs>
              </a:gsLst>
              <a:lin ang="18900000" scaled="1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3868583" y="1136403"/>
              <a:ext cx="1224136" cy="1224136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8400000" scaled="0"/>
              <a:tileRect/>
            </a:gradFill>
            <a:ln w="28575">
              <a:noFill/>
            </a:ln>
            <a:effectLst>
              <a:outerShdw blurRad="317500" dist="228600" dir="7200000" algn="ctr" rotWithShape="0">
                <a:schemeClr val="tx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5812051" y="1309130"/>
            <a:ext cx="1656184" cy="508869"/>
            <a:chOff x="755576" y="627534"/>
            <a:chExt cx="1800200" cy="508869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755576" y="987574"/>
              <a:ext cx="504056" cy="0"/>
            </a:xfrm>
            <a:prstGeom prst="line">
              <a:avLst/>
            </a:prstGeom>
            <a:ln w="19050">
              <a:solidFill>
                <a:schemeClr val="bg1"/>
              </a:solidFill>
              <a:headEnd type="oval"/>
            </a:ln>
            <a:effectLst>
              <a:outerShdw blurRad="63500" dist="38100" dir="7200000" algn="ctr" rotWithShape="0">
                <a:schemeClr val="tx1">
                  <a:alpha val="6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V="1">
              <a:off x="1259632" y="843558"/>
              <a:ext cx="72008" cy="144016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63500" dist="38100" dir="7200000" algn="ctr" rotWithShape="0">
                <a:schemeClr val="tx1">
                  <a:alpha val="6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1331640" y="843558"/>
              <a:ext cx="124675" cy="292845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63500" dist="38100" dir="7200000" algn="ctr" rotWithShape="0">
                <a:schemeClr val="tx1">
                  <a:alpha val="6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V="1">
              <a:off x="1456315" y="627534"/>
              <a:ext cx="451389" cy="508869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63500" dist="38100" dir="7200000" algn="ctr" rotWithShape="0">
                <a:schemeClr val="tx1">
                  <a:alpha val="6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1907704" y="627534"/>
              <a:ext cx="72008" cy="36004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63500" dist="38100" dir="7200000" algn="ctr" rotWithShape="0">
                <a:schemeClr val="tx1">
                  <a:alpha val="6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V="1">
              <a:off x="1979712" y="987574"/>
              <a:ext cx="576064" cy="2406"/>
            </a:xfrm>
            <a:prstGeom prst="line">
              <a:avLst/>
            </a:prstGeom>
            <a:ln w="19050">
              <a:solidFill>
                <a:schemeClr val="bg1"/>
              </a:solidFill>
              <a:tailEnd type="oval"/>
            </a:ln>
            <a:effectLst>
              <a:outerShdw blurRad="63500" dist="38100" dir="7200000" algn="ctr" rotWithShape="0">
                <a:schemeClr val="tx1">
                  <a:alpha val="6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组合 59"/>
          <p:cNvGrpSpPr/>
          <p:nvPr/>
        </p:nvGrpSpPr>
        <p:grpSpPr>
          <a:xfrm>
            <a:off x="1475656" y="1309129"/>
            <a:ext cx="1656184" cy="508869"/>
            <a:chOff x="755576" y="627534"/>
            <a:chExt cx="1800200" cy="508869"/>
          </a:xfrm>
        </p:grpSpPr>
        <p:cxnSp>
          <p:nvCxnSpPr>
            <p:cNvPr id="61" name="直接连接符 60"/>
            <p:cNvCxnSpPr/>
            <p:nvPr/>
          </p:nvCxnSpPr>
          <p:spPr>
            <a:xfrm>
              <a:off x="755576" y="987574"/>
              <a:ext cx="504056" cy="0"/>
            </a:xfrm>
            <a:prstGeom prst="line">
              <a:avLst/>
            </a:prstGeom>
            <a:ln w="19050">
              <a:solidFill>
                <a:schemeClr val="bg1"/>
              </a:solidFill>
              <a:headEnd type="oval"/>
            </a:ln>
            <a:effectLst>
              <a:outerShdw blurRad="63500" dist="38100" dir="7200000" algn="ctr" rotWithShape="0">
                <a:schemeClr val="tx1">
                  <a:alpha val="6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V="1">
              <a:off x="1259632" y="843558"/>
              <a:ext cx="72008" cy="144016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63500" dist="38100" dir="7200000" algn="ctr" rotWithShape="0">
                <a:schemeClr val="tx1">
                  <a:alpha val="6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1331640" y="843558"/>
              <a:ext cx="124675" cy="292845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63500" dist="38100" dir="7200000" algn="ctr" rotWithShape="0">
                <a:schemeClr val="tx1">
                  <a:alpha val="6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V="1">
              <a:off x="1456315" y="627534"/>
              <a:ext cx="451389" cy="508869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63500" dist="38100" dir="7200000" algn="ctr" rotWithShape="0">
                <a:schemeClr val="tx1">
                  <a:alpha val="6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>
              <a:off x="1907704" y="627534"/>
              <a:ext cx="72008" cy="36004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63500" dist="38100" dir="7200000" algn="ctr" rotWithShape="0">
                <a:schemeClr val="tx1">
                  <a:alpha val="6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V="1">
              <a:off x="1979712" y="987574"/>
              <a:ext cx="576064" cy="2406"/>
            </a:xfrm>
            <a:prstGeom prst="line">
              <a:avLst/>
            </a:prstGeom>
            <a:ln w="19050">
              <a:solidFill>
                <a:schemeClr val="bg1"/>
              </a:solidFill>
              <a:tailEnd type="oval"/>
            </a:ln>
            <a:effectLst>
              <a:outerShdw blurRad="63500" dist="38100" dir="7200000" algn="ctr" rotWithShape="0">
                <a:schemeClr val="tx1">
                  <a:alpha val="6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/>
          <p:cNvSpPr txBox="1"/>
          <p:nvPr/>
        </p:nvSpPr>
        <p:spPr>
          <a:xfrm>
            <a:off x="5121213" y="4493653"/>
            <a:ext cx="1774393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500" dirty="0">
                <a:solidFill>
                  <a:srgbClr val="FF0000"/>
                </a:solidFill>
                <a:latin typeface="微软雅黑"/>
                <a:ea typeface="微软雅黑"/>
              </a:rPr>
              <a:t>ZF1721      </a:t>
            </a:r>
            <a:r>
              <a:rPr lang="zh-CN" altLang="en-US" sz="1500" dirty="0">
                <a:solidFill>
                  <a:srgbClr val="FF0000"/>
                </a:solidFill>
                <a:latin typeface="微软雅黑"/>
                <a:ea typeface="微软雅黑"/>
              </a:rPr>
              <a:t>卢俊宇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572000" y="3993335"/>
            <a:ext cx="169168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</a:rPr>
              <a:t>     </a:t>
            </a:r>
          </a:p>
        </p:txBody>
      </p:sp>
      <p:sp>
        <p:nvSpPr>
          <p:cNvPr id="78" name="圆角矩形 77"/>
          <p:cNvSpPr/>
          <p:nvPr/>
        </p:nvSpPr>
        <p:spPr>
          <a:xfrm>
            <a:off x="2225799" y="2624805"/>
            <a:ext cx="4451270" cy="1040511"/>
          </a:xfrm>
          <a:prstGeom prst="roundRect">
            <a:avLst>
              <a:gd name="adj" fmla="val 22751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>
            <a:noFill/>
          </a:ln>
          <a:effectLst>
            <a:innerShdw blurRad="1524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79" name="Text Box 64"/>
          <p:cNvSpPr txBox="1">
            <a:spLocks noChangeArrowheads="1"/>
          </p:cNvSpPr>
          <p:nvPr/>
        </p:nvSpPr>
        <p:spPr bwMode="auto">
          <a:xfrm>
            <a:off x="2683979" y="2689453"/>
            <a:ext cx="3816424" cy="90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2700" b="1" dirty="0">
                <a:solidFill>
                  <a:srgbClr val="679E2A"/>
                </a:solidFill>
                <a:latin typeface="微软雅黑" pitchFamily="34" charset="-122"/>
                <a:ea typeface="微软雅黑" pitchFamily="34" charset="-122"/>
              </a:rPr>
              <a:t>基于知识图谱的出版物检索和推荐系统</a:t>
            </a:r>
            <a:endParaRPr lang="en-US" altLang="zh-CN" sz="2700" b="1" dirty="0">
              <a:solidFill>
                <a:srgbClr val="679E2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80" name="组合 79"/>
          <p:cNvGrpSpPr>
            <a:grpSpLocks noChangeAspect="1"/>
          </p:cNvGrpSpPr>
          <p:nvPr/>
        </p:nvGrpSpPr>
        <p:grpSpPr>
          <a:xfrm>
            <a:off x="1839272" y="2806229"/>
            <a:ext cx="879022" cy="78175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1" name="同心圆 8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pic>
        <p:nvPicPr>
          <p:cNvPr id="83" name="Picture 6" descr="D:\360data\重要数据\桌面\未标题-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51" y="3219821"/>
            <a:ext cx="967073" cy="216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1F7C2CA-5BA7-4E04-9536-D232439C6D62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59931" y="938250"/>
            <a:ext cx="1224137" cy="1224917"/>
          </a:xfrm>
          <a:prstGeom prst="rect">
            <a:avLst/>
          </a:prstGeom>
        </p:spPr>
      </p:pic>
      <p:sp>
        <p:nvSpPr>
          <p:cNvPr id="31" name="TextBox 75">
            <a:extLst>
              <a:ext uri="{FF2B5EF4-FFF2-40B4-BE49-F238E27FC236}">
                <a16:creationId xmlns:a16="http://schemas.microsoft.com/office/drawing/2014/main" id="{134D9D49-DE3B-4011-A451-18AC8B9A00AD}"/>
              </a:ext>
            </a:extLst>
          </p:cNvPr>
          <p:cNvSpPr txBox="1"/>
          <p:nvPr/>
        </p:nvSpPr>
        <p:spPr>
          <a:xfrm>
            <a:off x="3072734" y="4089834"/>
            <a:ext cx="1774393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500" dirty="0"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</a:rPr>
              <a:t>ZF1721319</a:t>
            </a:r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</a:rPr>
              <a:t>王少康</a:t>
            </a:r>
          </a:p>
        </p:txBody>
      </p:sp>
      <p:sp>
        <p:nvSpPr>
          <p:cNvPr id="32" name="TextBox 75">
            <a:extLst>
              <a:ext uri="{FF2B5EF4-FFF2-40B4-BE49-F238E27FC236}">
                <a16:creationId xmlns:a16="http://schemas.microsoft.com/office/drawing/2014/main" id="{9013F49D-FF4B-48C1-BB16-0CECB8050090}"/>
              </a:ext>
            </a:extLst>
          </p:cNvPr>
          <p:cNvSpPr txBox="1"/>
          <p:nvPr/>
        </p:nvSpPr>
        <p:spPr>
          <a:xfrm>
            <a:off x="5121214" y="4089834"/>
            <a:ext cx="1774393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500" dirty="0"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</a:rPr>
              <a:t>ZF1721243</a:t>
            </a:r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</a:rPr>
              <a:t>刘宇龙</a:t>
            </a:r>
          </a:p>
        </p:txBody>
      </p:sp>
      <p:sp>
        <p:nvSpPr>
          <p:cNvPr id="33" name="TextBox 75">
            <a:extLst>
              <a:ext uri="{FF2B5EF4-FFF2-40B4-BE49-F238E27FC236}">
                <a16:creationId xmlns:a16="http://schemas.microsoft.com/office/drawing/2014/main" id="{D7036393-F238-45D5-A9C4-FB1108ED5BC6}"/>
              </a:ext>
            </a:extLst>
          </p:cNvPr>
          <p:cNvSpPr txBox="1"/>
          <p:nvPr/>
        </p:nvSpPr>
        <p:spPr>
          <a:xfrm>
            <a:off x="3072734" y="4533269"/>
            <a:ext cx="1774393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500" dirty="0"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</a:rPr>
              <a:t>ZF1721355</a:t>
            </a:r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</a:rPr>
              <a:t>杨雪荣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942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14:vortex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224E-6 L 0.47448 4.224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15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56 0.00618 L 0.46701 0.00618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2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900" decel="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9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9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000"/>
                            </p:stCondLst>
                            <p:childTnLst>
                              <p:par>
                                <p:cTn id="8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8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</p:childTnLst>
        </p:cTn>
      </p:par>
    </p:tnLst>
    <p:bldLst>
      <p:bldP spid="76" grpId="0"/>
      <p:bldP spid="77" grpId="0"/>
      <p:bldP spid="78" grpId="0" animBg="1"/>
      <p:bldP spid="79" grpId="0"/>
      <p:bldP spid="31" grpId="0"/>
      <p:bldP spid="32" grpId="0"/>
      <p:bldP spid="3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679E2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000" spc="30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设计思路</a:t>
            </a:r>
            <a:endParaRPr lang="zh-CN" altLang="en-US" sz="20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ea typeface="微软雅黑"/>
              </a:rPr>
              <a:t>延时符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143240" y="1500180"/>
            <a:ext cx="3071834" cy="202978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 + Django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完成前后端的开发，用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SPARQL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查询语句直接与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DBpedia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在线数据库进行交流，获取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DBpedia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数据库中的关键词的实体关系属性，并将其显示到搜索页面上。</a:t>
            </a:r>
          </a:p>
          <a:p>
            <a:pPr algn="just">
              <a:lnSpc>
                <a:spcPct val="1300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电影、图书和游戏种类不同，其相应的实体关系属性也不同。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428728" y="785800"/>
            <a:ext cx="1102468" cy="1102323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algn="ct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6572264" y="785800"/>
            <a:ext cx="1102468" cy="1102323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algn="ct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1571604" y="3286130"/>
            <a:ext cx="1102468" cy="1102323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algn="ct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6572264" y="3143254"/>
            <a:ext cx="1102468" cy="1102323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algn="ct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2425199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22" dur="200" fill="hold"/>
                                        <p:tgtEl>
                                          <p:spTgt spid="5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8" dur="200" fill="hold"/>
                                        <p:tgtEl>
                                          <p:spTgt spid="5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mph" presetSubtype="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34" dur="200" fill="hold"/>
                                        <p:tgtEl>
                                          <p:spTgt spid="5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6" presetClass="emph" presetSubtype="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40" dur="200" fill="hold"/>
                                        <p:tgtEl>
                                          <p:spTgt spid="5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" presetClass="entr" presetSubtype="12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41" grpId="0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1" name="矩形 34"/>
          <p:cNvGrpSpPr>
            <a:grpSpLocks/>
          </p:cNvGrpSpPr>
          <p:nvPr/>
        </p:nvGrpSpPr>
        <p:grpSpPr bwMode="auto">
          <a:xfrm>
            <a:off x="-23812" y="2166937"/>
            <a:ext cx="9314260" cy="109538"/>
            <a:chOff x="634" y="2396"/>
            <a:chExt cx="6470" cy="238"/>
          </a:xfrm>
        </p:grpSpPr>
        <p:pic>
          <p:nvPicPr>
            <p:cNvPr id="20486" name="矩形 34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34" y="2396"/>
              <a:ext cx="6470" cy="2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487" name="Text Box 4"/>
            <p:cNvSpPr txBox="1">
              <a:spLocks noChangeArrowheads="1"/>
            </p:cNvSpPr>
            <p:nvPr/>
          </p:nvSpPr>
          <p:spPr bwMode="auto">
            <a:xfrm rot="-5400000">
              <a:off x="3769" y="-700"/>
              <a:ext cx="102" cy="63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eaVert" anchor="ctr"/>
            <a:lstStyle/>
            <a:p>
              <a:pPr algn="ctr"/>
              <a:endParaRPr lang="zh-CN" altLang="en-US" sz="600" b="1"/>
            </a:p>
          </p:txBody>
        </p:sp>
      </p:grpSp>
      <p:sp>
        <p:nvSpPr>
          <p:cNvPr id="12" name="椭圆 11"/>
          <p:cNvSpPr/>
          <p:nvPr/>
        </p:nvSpPr>
        <p:spPr>
          <a:xfrm>
            <a:off x="3822085" y="1563280"/>
            <a:ext cx="1299658" cy="1298468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r>
              <a:rPr lang="en-US" altLang="zh-CN" sz="4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</a:t>
            </a:r>
          </a:p>
        </p:txBody>
      </p:sp>
      <p:sp>
        <p:nvSpPr>
          <p:cNvPr id="20485" name="文本框 13"/>
          <p:cNvSpPr txBox="1">
            <a:spLocks noChangeArrowheads="1"/>
          </p:cNvSpPr>
          <p:nvPr/>
        </p:nvSpPr>
        <p:spPr bwMode="auto">
          <a:xfrm>
            <a:off x="1663602" y="2929338"/>
            <a:ext cx="5616624" cy="577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zh-CN" altLang="en-US" sz="33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详细设计</a:t>
            </a:r>
            <a:endParaRPr lang="zh-CN" altLang="en-US" sz="33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284086" y="4299943"/>
            <a:ext cx="1178923" cy="99058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" name="同心圆 11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0" name="椭圆 12"/>
            <p:cNvSpPr/>
            <p:nvPr/>
          </p:nvSpPr>
          <p:spPr>
            <a:xfrm>
              <a:off x="392112" y="760412"/>
              <a:ext cx="3825874" cy="3825874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757398" y="4707084"/>
            <a:ext cx="630038" cy="52938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" name="同心圆 14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4" name="椭圆 15"/>
            <p:cNvSpPr/>
            <p:nvPr/>
          </p:nvSpPr>
          <p:spPr>
            <a:xfrm>
              <a:off x="392112" y="760412"/>
              <a:ext cx="3825874" cy="3825874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435980" y="5063807"/>
            <a:ext cx="890249" cy="74802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6" name="同心圆 17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7" name="椭圆 18"/>
            <p:cNvSpPr/>
            <p:nvPr/>
          </p:nvSpPr>
          <p:spPr>
            <a:xfrm>
              <a:off x="392112" y="760412"/>
              <a:ext cx="3825874" cy="3825874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757778" y="4841201"/>
            <a:ext cx="685592" cy="57606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9" name="同心圆 20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20" name="椭圆 21"/>
            <p:cNvSpPr/>
            <p:nvPr/>
          </p:nvSpPr>
          <p:spPr>
            <a:xfrm>
              <a:off x="392112" y="760412"/>
              <a:ext cx="3825874" cy="3825874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66340" y="5134279"/>
            <a:ext cx="588678" cy="49463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2" name="同心圆 23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23" name="椭圆 24"/>
            <p:cNvSpPr/>
            <p:nvPr/>
          </p:nvSpPr>
          <p:spPr>
            <a:xfrm>
              <a:off x="392112" y="760412"/>
              <a:ext cx="3825874" cy="3825874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961991" y="4569885"/>
            <a:ext cx="252414" cy="21209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5" name="同心圆 26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26" name="椭圆 27"/>
            <p:cNvSpPr/>
            <p:nvPr/>
          </p:nvSpPr>
          <p:spPr>
            <a:xfrm>
              <a:off x="392112" y="760412"/>
              <a:ext cx="3825874" cy="3825874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180838" y="4411336"/>
            <a:ext cx="528914" cy="44441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8" name="同心圆 29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29" name="椭圆 30"/>
            <p:cNvSpPr/>
            <p:nvPr/>
          </p:nvSpPr>
          <p:spPr>
            <a:xfrm>
              <a:off x="392112" y="760412"/>
              <a:ext cx="3825874" cy="3825874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8700986" y="4401221"/>
            <a:ext cx="1178923" cy="99058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1" name="同心圆 32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32" name="椭圆 33"/>
            <p:cNvSpPr/>
            <p:nvPr/>
          </p:nvSpPr>
          <p:spPr>
            <a:xfrm>
              <a:off x="392112" y="760412"/>
              <a:ext cx="3825874" cy="3825874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419051" y="4360488"/>
            <a:ext cx="223013" cy="18738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4" name="同心圆 35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35" name="椭圆 36"/>
            <p:cNvSpPr/>
            <p:nvPr/>
          </p:nvSpPr>
          <p:spPr>
            <a:xfrm>
              <a:off x="392112" y="760412"/>
              <a:ext cx="3825874" cy="3825874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942885" y="4894390"/>
            <a:ext cx="1178923" cy="99058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7" name="同心圆 38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38" name="椭圆 39"/>
            <p:cNvSpPr/>
            <p:nvPr/>
          </p:nvSpPr>
          <p:spPr>
            <a:xfrm>
              <a:off x="392112" y="760412"/>
              <a:ext cx="3825873" cy="3825873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275029" y="4689485"/>
            <a:ext cx="520034" cy="43695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0" name="同心圆 41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41" name="椭圆 42"/>
            <p:cNvSpPr/>
            <p:nvPr/>
          </p:nvSpPr>
          <p:spPr>
            <a:xfrm>
              <a:off x="392112" y="760412"/>
              <a:ext cx="3825874" cy="3825874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291040" y="4972059"/>
            <a:ext cx="316781" cy="26617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3" name="同心圆 44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44" name="椭圆 45"/>
            <p:cNvSpPr/>
            <p:nvPr/>
          </p:nvSpPr>
          <p:spPr>
            <a:xfrm>
              <a:off x="392112" y="760412"/>
              <a:ext cx="3825874" cy="3825874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17128" y="4763425"/>
            <a:ext cx="158390" cy="13308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6" name="同心圆 47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47" name="椭圆 48"/>
            <p:cNvSpPr/>
            <p:nvPr/>
          </p:nvSpPr>
          <p:spPr>
            <a:xfrm>
              <a:off x="392112" y="760412"/>
              <a:ext cx="3825874" cy="3825874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9958859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4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4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50"/>
                            </p:stCondLst>
                            <p:childTnLst>
                              <p:par>
                                <p:cTn id="24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52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52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6" presetClass="emph" presetSubtype="0" repeatCount="3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4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26" presetClass="emph" presetSubtype="0" repeatCount="3000" fill="hold" nodeType="withEffect">
                                  <p:stCondLst>
                                    <p:cond delay="7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7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8" presetID="26" presetClass="emph" presetSubtype="0" repeatCount="3000" fill="hold" nodeType="withEffect">
                                  <p:stCondLst>
                                    <p:cond delay="4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0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26" presetClass="emph" presetSubtype="0" repeatCount="3000" fill="hold" nodeType="withEffect">
                                  <p:stCondLst>
                                    <p:cond delay="8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3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679E2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254428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前、后端连接设计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ea typeface="微软雅黑"/>
              </a:rPr>
              <a:t>延时符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1C30805-E8F8-4D7B-A22C-4AEC8711BA9E}"/>
              </a:ext>
            </a:extLst>
          </p:cNvPr>
          <p:cNvSpPr/>
          <p:nvPr/>
        </p:nvSpPr>
        <p:spPr>
          <a:xfrm>
            <a:off x="981221" y="1413802"/>
            <a:ext cx="1171135" cy="46423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350" dirty="0"/>
              <a:t>Select</a:t>
            </a:r>
            <a:r>
              <a:rPr lang="zh-CN" altLang="en-US" sz="1350" dirty="0"/>
              <a:t>标签值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F1680C2-29E8-4DC4-BC3C-68490CF4FA94}"/>
              </a:ext>
            </a:extLst>
          </p:cNvPr>
          <p:cNvSpPr/>
          <p:nvPr/>
        </p:nvSpPr>
        <p:spPr>
          <a:xfrm>
            <a:off x="981221" y="3435846"/>
            <a:ext cx="1171135" cy="46423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50" dirty="0"/>
              <a:t>搜索关键词</a:t>
            </a:r>
          </a:p>
        </p:txBody>
      </p:sp>
      <p:sp>
        <p:nvSpPr>
          <p:cNvPr id="13" name="流程图: 接点 12">
            <a:extLst>
              <a:ext uri="{FF2B5EF4-FFF2-40B4-BE49-F238E27FC236}">
                <a16:creationId xmlns:a16="http://schemas.microsoft.com/office/drawing/2014/main" id="{8B9CBCAD-2FB0-4B40-810A-49DB12FBDC34}"/>
              </a:ext>
            </a:extLst>
          </p:cNvPr>
          <p:cNvSpPr/>
          <p:nvPr/>
        </p:nvSpPr>
        <p:spPr>
          <a:xfrm>
            <a:off x="3365695" y="2426677"/>
            <a:ext cx="1519311" cy="660302"/>
          </a:xfrm>
          <a:prstGeom prst="flowChartConnector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350" dirty="0"/>
              <a:t>View.py</a:t>
            </a:r>
            <a:r>
              <a:rPr lang="zh-CN" altLang="en-US" sz="1350" dirty="0"/>
              <a:t>判断函数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4282746-492D-45A9-969F-51682641D4DA}"/>
              </a:ext>
            </a:extLst>
          </p:cNvPr>
          <p:cNvSpPr/>
          <p:nvPr/>
        </p:nvSpPr>
        <p:spPr>
          <a:xfrm>
            <a:off x="6518617" y="2524710"/>
            <a:ext cx="1171135" cy="46423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50" dirty="0"/>
              <a:t>相应搜索和推荐算法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4DFD566-DE84-40C5-8860-15668217F600}"/>
              </a:ext>
            </a:extLst>
          </p:cNvPr>
          <p:cNvCxnSpPr>
            <a:stCxn id="11" idx="3"/>
            <a:endCxn id="13" idx="2"/>
          </p:cNvCxnSpPr>
          <p:nvPr/>
        </p:nvCxnSpPr>
        <p:spPr>
          <a:xfrm>
            <a:off x="2152355" y="1645920"/>
            <a:ext cx="1213340" cy="11109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C3C4EE9-A1B5-4B21-8C2C-99853907E911}"/>
              </a:ext>
            </a:extLst>
          </p:cNvPr>
          <p:cNvCxnSpPr>
            <a:stCxn id="12" idx="3"/>
            <a:endCxn id="13" idx="2"/>
          </p:cNvCxnSpPr>
          <p:nvPr/>
        </p:nvCxnSpPr>
        <p:spPr>
          <a:xfrm flipV="1">
            <a:off x="2152356" y="2756828"/>
            <a:ext cx="1213339" cy="911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F205CDC-D205-4E39-8CFC-CD5569075EC4}"/>
              </a:ext>
            </a:extLst>
          </p:cNvPr>
          <p:cNvCxnSpPr>
            <a:stCxn id="13" idx="6"/>
            <a:endCxn id="14" idx="1"/>
          </p:cNvCxnSpPr>
          <p:nvPr/>
        </p:nvCxnSpPr>
        <p:spPr>
          <a:xfrm flipV="1">
            <a:off x="4885006" y="2756827"/>
            <a:ext cx="1633611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428022775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679E2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342914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后端信息搜索与推荐设计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ea typeface="微软雅黑"/>
              </a:rPr>
              <a:t>延时符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46FD046-3D11-42FB-A358-08295FAE7784}"/>
              </a:ext>
            </a:extLst>
          </p:cNvPr>
          <p:cNvSpPr/>
          <p:nvPr/>
        </p:nvSpPr>
        <p:spPr>
          <a:xfrm>
            <a:off x="3217967" y="1266790"/>
            <a:ext cx="1118382" cy="58029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50" dirty="0"/>
              <a:t>搜索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E5B9D2C-22AD-45BA-AE34-B005248A38F7}"/>
              </a:ext>
            </a:extLst>
          </p:cNvPr>
          <p:cNvSpPr/>
          <p:nvPr/>
        </p:nvSpPr>
        <p:spPr>
          <a:xfrm>
            <a:off x="3228527" y="4162585"/>
            <a:ext cx="1118382" cy="58029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50" dirty="0"/>
              <a:t>推荐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22C87F6-17F6-49D8-AF3B-F51A860C990A}"/>
              </a:ext>
            </a:extLst>
          </p:cNvPr>
          <p:cNvSpPr/>
          <p:nvPr/>
        </p:nvSpPr>
        <p:spPr>
          <a:xfrm>
            <a:off x="3228537" y="2792398"/>
            <a:ext cx="1128932" cy="685800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350" dirty="0"/>
              <a:t>SPARQL</a:t>
            </a:r>
            <a:endParaRPr lang="zh-CN" altLang="en-US" sz="135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4237BCB-2DBC-438C-865C-4234D71CF4F1}"/>
              </a:ext>
            </a:extLst>
          </p:cNvPr>
          <p:cNvSpPr/>
          <p:nvPr/>
        </p:nvSpPr>
        <p:spPr>
          <a:xfrm>
            <a:off x="744805" y="1745383"/>
            <a:ext cx="685800" cy="44313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50" dirty="0"/>
              <a:t>电影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8DD9474-7700-4560-8A92-8280D08DC708}"/>
              </a:ext>
            </a:extLst>
          </p:cNvPr>
          <p:cNvSpPr/>
          <p:nvPr/>
        </p:nvSpPr>
        <p:spPr>
          <a:xfrm>
            <a:off x="753839" y="2964637"/>
            <a:ext cx="685800" cy="44313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50" dirty="0"/>
              <a:t>图书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4042D3A-973C-490F-80FB-43C8D153BC98}"/>
              </a:ext>
            </a:extLst>
          </p:cNvPr>
          <p:cNvSpPr/>
          <p:nvPr/>
        </p:nvSpPr>
        <p:spPr>
          <a:xfrm>
            <a:off x="759514" y="4297820"/>
            <a:ext cx="685800" cy="44313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50" dirty="0"/>
              <a:t>游戏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3300606E-8775-42B1-85FC-FA03FBC55D42}"/>
              </a:ext>
            </a:extLst>
          </p:cNvPr>
          <p:cNvCxnSpPr>
            <a:cxnSpLocks/>
            <a:stCxn id="16" idx="3"/>
            <a:endCxn id="11" idx="1"/>
          </p:cNvCxnSpPr>
          <p:nvPr/>
        </p:nvCxnSpPr>
        <p:spPr>
          <a:xfrm flipV="1">
            <a:off x="1445314" y="1556936"/>
            <a:ext cx="1772653" cy="29624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690C62BC-9538-48E4-B9F5-4F2629433690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 flipV="1">
            <a:off x="1430605" y="1556936"/>
            <a:ext cx="1787362" cy="4100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38BB3B50-7CF5-47D4-AB46-4ED5710143E0}"/>
              </a:ext>
            </a:extLst>
          </p:cNvPr>
          <p:cNvCxnSpPr>
            <a:cxnSpLocks/>
            <a:stCxn id="15" idx="3"/>
            <a:endCxn id="11" idx="1"/>
          </p:cNvCxnSpPr>
          <p:nvPr/>
        </p:nvCxnSpPr>
        <p:spPr>
          <a:xfrm flipV="1">
            <a:off x="1439639" y="1556936"/>
            <a:ext cx="1778328" cy="16292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1CD4AA0-2F06-426D-8F81-9905C29E1CC9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>
            <a:off x="3777158" y="1847082"/>
            <a:ext cx="15845" cy="9453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41946D77-685C-45AD-A64E-A0E77EC6A0E8}"/>
              </a:ext>
            </a:extLst>
          </p:cNvPr>
          <p:cNvCxnSpPr>
            <a:stCxn id="12" idx="0"/>
            <a:endCxn id="13" idx="4"/>
          </p:cNvCxnSpPr>
          <p:nvPr/>
        </p:nvCxnSpPr>
        <p:spPr>
          <a:xfrm flipV="1">
            <a:off x="3787718" y="3478198"/>
            <a:ext cx="5285" cy="6843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8B4962FA-511B-4AD5-9987-B1C7DF3906CC}"/>
              </a:ext>
            </a:extLst>
          </p:cNvPr>
          <p:cNvSpPr/>
          <p:nvPr/>
        </p:nvSpPr>
        <p:spPr>
          <a:xfrm>
            <a:off x="5823242" y="1333067"/>
            <a:ext cx="1118382" cy="63940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50" dirty="0"/>
              <a:t>搜索信息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C77EB74A-2893-4502-8A46-80773BBBB023}"/>
              </a:ext>
            </a:extLst>
          </p:cNvPr>
          <p:cNvCxnSpPr>
            <a:cxnSpLocks/>
            <a:stCxn id="13" idx="6"/>
            <a:endCxn id="22" idx="1"/>
          </p:cNvCxnSpPr>
          <p:nvPr/>
        </p:nvCxnSpPr>
        <p:spPr>
          <a:xfrm flipV="1">
            <a:off x="4357469" y="1652768"/>
            <a:ext cx="1465773" cy="14825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10DBC469-F2D5-4B8F-9289-DA86BF5EE092}"/>
              </a:ext>
            </a:extLst>
          </p:cNvPr>
          <p:cNvCxnSpPr>
            <a:cxnSpLocks/>
            <a:stCxn id="22" idx="2"/>
            <a:endCxn id="12" idx="3"/>
          </p:cNvCxnSpPr>
          <p:nvPr/>
        </p:nvCxnSpPr>
        <p:spPr>
          <a:xfrm flipH="1">
            <a:off x="4346909" y="1972468"/>
            <a:ext cx="2035524" cy="24802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4724EC49-0651-4939-96CF-B5DB709FD1B6}"/>
              </a:ext>
            </a:extLst>
          </p:cNvPr>
          <p:cNvSpPr txBox="1"/>
          <p:nvPr/>
        </p:nvSpPr>
        <p:spPr>
          <a:xfrm rot="18592285">
            <a:off x="5245990" y="2786034"/>
            <a:ext cx="1434101" cy="30008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350" dirty="0">
                <a:solidFill>
                  <a:schemeClr val="accent6"/>
                </a:solidFill>
              </a:rPr>
              <a:t>导演</a:t>
            </a:r>
            <a:r>
              <a:rPr lang="en-US" altLang="zh-CN" sz="1350" dirty="0">
                <a:solidFill>
                  <a:schemeClr val="accent6"/>
                </a:solidFill>
              </a:rPr>
              <a:t>/</a:t>
            </a:r>
            <a:r>
              <a:rPr lang="zh-CN" altLang="en-US" sz="1350" dirty="0">
                <a:solidFill>
                  <a:schemeClr val="accent6"/>
                </a:solidFill>
              </a:rPr>
              <a:t>作者</a:t>
            </a:r>
            <a:r>
              <a:rPr lang="en-US" altLang="zh-CN" sz="1350" dirty="0">
                <a:solidFill>
                  <a:schemeClr val="accent6"/>
                </a:solidFill>
              </a:rPr>
              <a:t>/</a:t>
            </a:r>
            <a:r>
              <a:rPr lang="zh-CN" altLang="en-US" sz="1350" dirty="0">
                <a:solidFill>
                  <a:schemeClr val="accent6"/>
                </a:solidFill>
              </a:rPr>
              <a:t>体裁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A9442A9-D344-49DF-BF19-2484439AD91D}"/>
              </a:ext>
            </a:extLst>
          </p:cNvPr>
          <p:cNvSpPr/>
          <p:nvPr/>
        </p:nvSpPr>
        <p:spPr>
          <a:xfrm>
            <a:off x="6102838" y="3925649"/>
            <a:ext cx="1118382" cy="58029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50" dirty="0"/>
              <a:t>推荐信息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B084BB69-C6C7-4F96-A35D-78027E5ECCAD}"/>
              </a:ext>
            </a:extLst>
          </p:cNvPr>
          <p:cNvCxnSpPr>
            <a:stCxn id="13" idx="6"/>
            <a:endCxn id="29" idx="1"/>
          </p:cNvCxnSpPr>
          <p:nvPr/>
        </p:nvCxnSpPr>
        <p:spPr>
          <a:xfrm>
            <a:off x="4357469" y="3135298"/>
            <a:ext cx="1745369" cy="10804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A743E1BE-D201-4FB5-BF78-BD1B5CD1FA50}"/>
              </a:ext>
            </a:extLst>
          </p:cNvPr>
          <p:cNvSpPr txBox="1"/>
          <p:nvPr/>
        </p:nvSpPr>
        <p:spPr>
          <a:xfrm rot="18921887">
            <a:off x="4408900" y="2089649"/>
            <a:ext cx="98825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 err="1">
                <a:solidFill>
                  <a:schemeClr val="accent2"/>
                </a:solidFill>
              </a:rPr>
              <a:t>DBpedia</a:t>
            </a:r>
            <a:endParaRPr lang="zh-CN" altLang="en-US" sz="1350" dirty="0">
              <a:solidFill>
                <a:schemeClr val="accent2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993E3CF-B436-45B4-9B3E-7BB0CB5D1681}"/>
              </a:ext>
            </a:extLst>
          </p:cNvPr>
          <p:cNvSpPr txBox="1"/>
          <p:nvPr/>
        </p:nvSpPr>
        <p:spPr>
          <a:xfrm rot="2015824">
            <a:off x="4554142" y="3681946"/>
            <a:ext cx="90560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 err="1">
                <a:solidFill>
                  <a:schemeClr val="accent1"/>
                </a:solidFill>
              </a:rPr>
              <a:t>WIKIpedia</a:t>
            </a:r>
            <a:endParaRPr lang="zh-CN" altLang="en-US" sz="1350" dirty="0">
              <a:solidFill>
                <a:schemeClr val="accent1"/>
              </a:solidFill>
            </a:endParaRPr>
          </a:p>
        </p:txBody>
      </p:sp>
      <p:sp>
        <p:nvSpPr>
          <p:cNvPr id="33" name="流程图: 多文档 32">
            <a:extLst>
              <a:ext uri="{FF2B5EF4-FFF2-40B4-BE49-F238E27FC236}">
                <a16:creationId xmlns:a16="http://schemas.microsoft.com/office/drawing/2014/main" id="{ED552CC5-AC6A-4B8D-8038-E67F445C79A6}"/>
              </a:ext>
            </a:extLst>
          </p:cNvPr>
          <p:cNvSpPr/>
          <p:nvPr/>
        </p:nvSpPr>
        <p:spPr>
          <a:xfrm>
            <a:off x="7956376" y="2616989"/>
            <a:ext cx="1043608" cy="569214"/>
          </a:xfrm>
          <a:prstGeom prst="flowChartMultidocumen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50" dirty="0"/>
              <a:t>网页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0FBE8E41-A329-4E73-8936-01A69E18A1F4}"/>
              </a:ext>
            </a:extLst>
          </p:cNvPr>
          <p:cNvCxnSpPr>
            <a:cxnSpLocks/>
            <a:stCxn id="22" idx="3"/>
            <a:endCxn id="33" idx="1"/>
          </p:cNvCxnSpPr>
          <p:nvPr/>
        </p:nvCxnSpPr>
        <p:spPr>
          <a:xfrm>
            <a:off x="6941624" y="1652768"/>
            <a:ext cx="1014752" cy="12488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6E4773B7-B6AE-4804-AE61-0E83C15370ED}"/>
              </a:ext>
            </a:extLst>
          </p:cNvPr>
          <p:cNvCxnSpPr>
            <a:cxnSpLocks/>
            <a:stCxn id="29" idx="3"/>
            <a:endCxn id="33" idx="1"/>
          </p:cNvCxnSpPr>
          <p:nvPr/>
        </p:nvCxnSpPr>
        <p:spPr>
          <a:xfrm flipV="1">
            <a:off x="7221220" y="2901596"/>
            <a:ext cx="735156" cy="13141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390602730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肘形连接符 22"/>
          <p:cNvCxnSpPr/>
          <p:nvPr/>
        </p:nvCxnSpPr>
        <p:spPr>
          <a:xfrm rot="5400000" flipH="1" flipV="1">
            <a:off x="1368439" y="1697578"/>
            <a:ext cx="702078" cy="601779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/>
          <p:cNvCxnSpPr/>
          <p:nvPr/>
        </p:nvCxnSpPr>
        <p:spPr>
          <a:xfrm rot="16200000" flipH="1">
            <a:off x="2760278" y="3199653"/>
            <a:ext cx="702078" cy="601779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肘形连接符 31"/>
          <p:cNvCxnSpPr/>
          <p:nvPr/>
        </p:nvCxnSpPr>
        <p:spPr>
          <a:xfrm rot="5400000" flipH="1" flipV="1">
            <a:off x="4121425" y="1744116"/>
            <a:ext cx="702078" cy="601779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肘形连接符 33"/>
          <p:cNvCxnSpPr/>
          <p:nvPr/>
        </p:nvCxnSpPr>
        <p:spPr>
          <a:xfrm rot="16200000" flipH="1">
            <a:off x="5664859" y="3193404"/>
            <a:ext cx="702078" cy="601779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连接符 35"/>
          <p:cNvCxnSpPr/>
          <p:nvPr/>
        </p:nvCxnSpPr>
        <p:spPr>
          <a:xfrm rot="5400000" flipH="1" flipV="1">
            <a:off x="7224898" y="1744116"/>
            <a:ext cx="702078" cy="601779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679E2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000" spc="30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具体实现</a:t>
            </a:r>
            <a:endParaRPr lang="zh-CN" altLang="en-US" sz="20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ea typeface="微软雅黑"/>
              </a:rPr>
              <a:t>延时符</a:t>
            </a:r>
          </a:p>
        </p:txBody>
      </p:sp>
      <p:sp>
        <p:nvSpPr>
          <p:cNvPr id="15" name="右箭头 14"/>
          <p:cNvSpPr/>
          <p:nvPr/>
        </p:nvSpPr>
        <p:spPr>
          <a:xfrm>
            <a:off x="0" y="2563924"/>
            <a:ext cx="9001068" cy="385868"/>
          </a:xfrm>
          <a:prstGeom prst="rightArrow">
            <a:avLst/>
          </a:prstGeom>
          <a:solidFill>
            <a:srgbClr val="679E2A"/>
          </a:solidFill>
          <a:ln w="38100">
            <a:noFill/>
          </a:ln>
          <a:effectLst>
            <a:innerShdw blurRad="165100" dist="63500" dir="135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" name="Freeform 7"/>
          <p:cNvSpPr>
            <a:spLocks noEditPoints="1"/>
          </p:cNvSpPr>
          <p:nvPr/>
        </p:nvSpPr>
        <p:spPr bwMode="auto">
          <a:xfrm flipH="1">
            <a:off x="-289584" y="2695878"/>
            <a:ext cx="289584" cy="130533"/>
          </a:xfrm>
          <a:custGeom>
            <a:avLst/>
            <a:gdLst>
              <a:gd name="T0" fmla="*/ 11 w 155"/>
              <a:gd name="T1" fmla="*/ 56 h 70"/>
              <a:gd name="T2" fmla="*/ 15 w 155"/>
              <a:gd name="T3" fmla="*/ 57 h 70"/>
              <a:gd name="T4" fmla="*/ 15 w 155"/>
              <a:gd name="T5" fmla="*/ 57 h 70"/>
              <a:gd name="T6" fmla="*/ 27 w 155"/>
              <a:gd name="T7" fmla="*/ 70 h 70"/>
              <a:gd name="T8" fmla="*/ 40 w 155"/>
              <a:gd name="T9" fmla="*/ 57 h 70"/>
              <a:gd name="T10" fmla="*/ 40 w 155"/>
              <a:gd name="T11" fmla="*/ 57 h 70"/>
              <a:gd name="T12" fmla="*/ 104 w 155"/>
              <a:gd name="T13" fmla="*/ 57 h 70"/>
              <a:gd name="T14" fmla="*/ 104 w 155"/>
              <a:gd name="T15" fmla="*/ 57 h 70"/>
              <a:gd name="T16" fmla="*/ 117 w 155"/>
              <a:gd name="T17" fmla="*/ 70 h 70"/>
              <a:gd name="T18" fmla="*/ 130 w 155"/>
              <a:gd name="T19" fmla="*/ 57 h 70"/>
              <a:gd name="T20" fmla="*/ 130 w 155"/>
              <a:gd name="T21" fmla="*/ 57 h 70"/>
              <a:gd name="T22" fmla="*/ 134 w 155"/>
              <a:gd name="T23" fmla="*/ 57 h 70"/>
              <a:gd name="T24" fmla="*/ 137 w 155"/>
              <a:gd name="T25" fmla="*/ 57 h 70"/>
              <a:gd name="T26" fmla="*/ 155 w 155"/>
              <a:gd name="T27" fmla="*/ 24 h 70"/>
              <a:gd name="T28" fmla="*/ 155 w 155"/>
              <a:gd name="T29" fmla="*/ 24 h 70"/>
              <a:gd name="T30" fmla="*/ 155 w 155"/>
              <a:gd name="T31" fmla="*/ 24 h 70"/>
              <a:gd name="T32" fmla="*/ 155 w 155"/>
              <a:gd name="T33" fmla="*/ 24 h 70"/>
              <a:gd name="T34" fmla="*/ 155 w 155"/>
              <a:gd name="T35" fmla="*/ 24 h 70"/>
              <a:gd name="T36" fmla="*/ 140 w 155"/>
              <a:gd name="T37" fmla="*/ 24 h 70"/>
              <a:gd name="T38" fmla="*/ 96 w 155"/>
              <a:gd name="T39" fmla="*/ 0 h 70"/>
              <a:gd name="T40" fmla="*/ 88 w 155"/>
              <a:gd name="T41" fmla="*/ 0 h 70"/>
              <a:gd name="T42" fmla="*/ 79 w 155"/>
              <a:gd name="T43" fmla="*/ 0 h 70"/>
              <a:gd name="T44" fmla="*/ 35 w 155"/>
              <a:gd name="T45" fmla="*/ 24 h 70"/>
              <a:gd name="T46" fmla="*/ 25 w 155"/>
              <a:gd name="T47" fmla="*/ 24 h 70"/>
              <a:gd name="T48" fmla="*/ 0 w 155"/>
              <a:gd name="T49" fmla="*/ 56 h 70"/>
              <a:gd name="T50" fmla="*/ 0 w 155"/>
              <a:gd name="T51" fmla="*/ 57 h 70"/>
              <a:gd name="T52" fmla="*/ 1 w 155"/>
              <a:gd name="T53" fmla="*/ 56 h 70"/>
              <a:gd name="T54" fmla="*/ 11 w 155"/>
              <a:gd name="T55" fmla="*/ 56 h 70"/>
              <a:gd name="T56" fmla="*/ 85 w 155"/>
              <a:gd name="T57" fmla="*/ 8 h 70"/>
              <a:gd name="T58" fmla="*/ 85 w 155"/>
              <a:gd name="T59" fmla="*/ 23 h 70"/>
              <a:gd name="T60" fmla="*/ 47 w 155"/>
              <a:gd name="T61" fmla="*/ 23 h 70"/>
              <a:gd name="T62" fmla="*/ 47 w 155"/>
              <a:gd name="T63" fmla="*/ 23 h 70"/>
              <a:gd name="T64" fmla="*/ 80 w 155"/>
              <a:gd name="T65" fmla="*/ 8 h 70"/>
              <a:gd name="T66" fmla="*/ 85 w 155"/>
              <a:gd name="T67" fmla="*/ 8 h 70"/>
              <a:gd name="T68" fmla="*/ 90 w 155"/>
              <a:gd name="T69" fmla="*/ 23 h 70"/>
              <a:gd name="T70" fmla="*/ 89 w 155"/>
              <a:gd name="T71" fmla="*/ 7 h 70"/>
              <a:gd name="T72" fmla="*/ 95 w 155"/>
              <a:gd name="T73" fmla="*/ 8 h 70"/>
              <a:gd name="T74" fmla="*/ 128 w 155"/>
              <a:gd name="T75" fmla="*/ 23 h 70"/>
              <a:gd name="T76" fmla="*/ 90 w 155"/>
              <a:gd name="T77" fmla="*/ 23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55" h="70">
                <a:moveTo>
                  <a:pt x="11" y="56"/>
                </a:moveTo>
                <a:cubicBezTo>
                  <a:pt x="15" y="57"/>
                  <a:pt x="15" y="57"/>
                  <a:pt x="15" y="57"/>
                </a:cubicBezTo>
                <a:cubicBezTo>
                  <a:pt x="15" y="57"/>
                  <a:pt x="15" y="57"/>
                  <a:pt x="15" y="57"/>
                </a:cubicBezTo>
                <a:cubicBezTo>
                  <a:pt x="15" y="64"/>
                  <a:pt x="20" y="70"/>
                  <a:pt x="27" y="70"/>
                </a:cubicBezTo>
                <a:cubicBezTo>
                  <a:pt x="35" y="70"/>
                  <a:pt x="40" y="64"/>
                  <a:pt x="40" y="57"/>
                </a:cubicBezTo>
                <a:cubicBezTo>
                  <a:pt x="40" y="57"/>
                  <a:pt x="40" y="57"/>
                  <a:pt x="40" y="57"/>
                </a:cubicBezTo>
                <a:cubicBezTo>
                  <a:pt x="104" y="57"/>
                  <a:pt x="104" y="57"/>
                  <a:pt x="104" y="57"/>
                </a:cubicBezTo>
                <a:cubicBezTo>
                  <a:pt x="104" y="57"/>
                  <a:pt x="104" y="57"/>
                  <a:pt x="104" y="57"/>
                </a:cubicBezTo>
                <a:cubicBezTo>
                  <a:pt x="104" y="64"/>
                  <a:pt x="110" y="70"/>
                  <a:pt x="117" y="70"/>
                </a:cubicBezTo>
                <a:cubicBezTo>
                  <a:pt x="124" y="70"/>
                  <a:pt x="130" y="64"/>
                  <a:pt x="130" y="57"/>
                </a:cubicBezTo>
                <a:cubicBezTo>
                  <a:pt x="130" y="57"/>
                  <a:pt x="130" y="57"/>
                  <a:pt x="130" y="57"/>
                </a:cubicBezTo>
                <a:cubicBezTo>
                  <a:pt x="134" y="57"/>
                  <a:pt x="134" y="57"/>
                  <a:pt x="134" y="57"/>
                </a:cubicBezTo>
                <a:cubicBezTo>
                  <a:pt x="137" y="57"/>
                  <a:pt x="137" y="57"/>
                  <a:pt x="137" y="57"/>
                </a:cubicBezTo>
                <a:cubicBezTo>
                  <a:pt x="137" y="57"/>
                  <a:pt x="155" y="59"/>
                  <a:pt x="155" y="24"/>
                </a:cubicBezTo>
                <a:cubicBezTo>
                  <a:pt x="155" y="24"/>
                  <a:pt x="155" y="24"/>
                  <a:pt x="155" y="24"/>
                </a:cubicBezTo>
                <a:cubicBezTo>
                  <a:pt x="155" y="24"/>
                  <a:pt x="155" y="24"/>
                  <a:pt x="155" y="24"/>
                </a:cubicBezTo>
                <a:cubicBezTo>
                  <a:pt x="155" y="24"/>
                  <a:pt x="155" y="24"/>
                  <a:pt x="155" y="24"/>
                </a:cubicBezTo>
                <a:cubicBezTo>
                  <a:pt x="155" y="24"/>
                  <a:pt x="155" y="24"/>
                  <a:pt x="155" y="24"/>
                </a:cubicBezTo>
                <a:cubicBezTo>
                  <a:pt x="140" y="24"/>
                  <a:pt x="140" y="24"/>
                  <a:pt x="140" y="24"/>
                </a:cubicBezTo>
                <a:cubicBezTo>
                  <a:pt x="127" y="8"/>
                  <a:pt x="109" y="2"/>
                  <a:pt x="96" y="0"/>
                </a:cubicBezTo>
                <a:cubicBezTo>
                  <a:pt x="96" y="0"/>
                  <a:pt x="90" y="0"/>
                  <a:pt x="88" y="0"/>
                </a:cubicBezTo>
                <a:cubicBezTo>
                  <a:pt x="85" y="0"/>
                  <a:pt x="79" y="0"/>
                  <a:pt x="79" y="0"/>
                </a:cubicBezTo>
                <a:cubicBezTo>
                  <a:pt x="66" y="2"/>
                  <a:pt x="48" y="8"/>
                  <a:pt x="35" y="24"/>
                </a:cubicBezTo>
                <a:cubicBezTo>
                  <a:pt x="25" y="24"/>
                  <a:pt x="25" y="24"/>
                  <a:pt x="25" y="24"/>
                </a:cubicBezTo>
                <a:cubicBezTo>
                  <a:pt x="25" y="24"/>
                  <a:pt x="0" y="22"/>
                  <a:pt x="0" y="56"/>
                </a:cubicBezTo>
                <a:cubicBezTo>
                  <a:pt x="0" y="57"/>
                  <a:pt x="0" y="57"/>
                  <a:pt x="0" y="57"/>
                </a:cubicBezTo>
                <a:cubicBezTo>
                  <a:pt x="1" y="56"/>
                  <a:pt x="1" y="56"/>
                  <a:pt x="1" y="56"/>
                </a:cubicBezTo>
                <a:cubicBezTo>
                  <a:pt x="11" y="56"/>
                  <a:pt x="11" y="56"/>
                  <a:pt x="11" y="56"/>
                </a:cubicBezTo>
                <a:close/>
                <a:moveTo>
                  <a:pt x="85" y="8"/>
                </a:moveTo>
                <a:cubicBezTo>
                  <a:pt x="85" y="23"/>
                  <a:pt x="85" y="23"/>
                  <a:pt x="85" y="23"/>
                </a:cubicBezTo>
                <a:cubicBezTo>
                  <a:pt x="47" y="23"/>
                  <a:pt x="47" y="23"/>
                  <a:pt x="47" y="23"/>
                </a:cubicBezTo>
                <a:cubicBezTo>
                  <a:pt x="47" y="23"/>
                  <a:pt x="47" y="23"/>
                  <a:pt x="47" y="23"/>
                </a:cubicBezTo>
                <a:cubicBezTo>
                  <a:pt x="58" y="13"/>
                  <a:pt x="70" y="9"/>
                  <a:pt x="80" y="8"/>
                </a:cubicBezTo>
                <a:cubicBezTo>
                  <a:pt x="81" y="8"/>
                  <a:pt x="83" y="8"/>
                  <a:pt x="85" y="8"/>
                </a:cubicBezTo>
                <a:close/>
                <a:moveTo>
                  <a:pt x="90" y="23"/>
                </a:moveTo>
                <a:cubicBezTo>
                  <a:pt x="89" y="7"/>
                  <a:pt x="89" y="7"/>
                  <a:pt x="89" y="7"/>
                </a:cubicBezTo>
                <a:cubicBezTo>
                  <a:pt x="92" y="8"/>
                  <a:pt x="94" y="8"/>
                  <a:pt x="95" y="8"/>
                </a:cubicBezTo>
                <a:cubicBezTo>
                  <a:pt x="105" y="9"/>
                  <a:pt x="118" y="13"/>
                  <a:pt x="128" y="23"/>
                </a:cubicBezTo>
                <a:lnTo>
                  <a:pt x="90" y="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061154" y="2382336"/>
            <a:ext cx="756182" cy="756084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algn="ctr"/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2443373" y="2393419"/>
            <a:ext cx="756182" cy="756084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algn="ctr"/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786182" y="2428874"/>
            <a:ext cx="756182" cy="756084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algn="ctr"/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347954" y="2387170"/>
            <a:ext cx="756182" cy="756084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algn="ctr"/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6929454" y="2428874"/>
            <a:ext cx="756182" cy="756084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algn="ctr"/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28662" y="1142990"/>
            <a:ext cx="1961894" cy="54720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前端页面中设置一个</a:t>
            </a: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select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标签，默认选定电影。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785918" y="3857634"/>
            <a:ext cx="3033464" cy="80111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根据前端的</a:t>
            </a: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select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标签值，在</a:t>
            </a: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view.py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中进行判断，选择电影、图书或游戏的查询与推荐函数，然后再根据搜索关键词进行相应的查询。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071802" y="1071552"/>
            <a:ext cx="3071834" cy="70801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查询结束后根据同一个导演（电影）、同一个作者（图书）或同一个体裁（游戏）的相关影视、作品或游戏进行推荐。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14942" y="3857634"/>
            <a:ext cx="2502433" cy="83099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将相应查询与推荐函数所获得的信息进行整理，然后返回到相应的前端页面中进行展示。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286512" y="1016148"/>
            <a:ext cx="2357454" cy="72943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根据关键词被搜索的次数，进行统计分析，生成</a:t>
            </a: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Searched Word Chart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饼状图进行分析。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5426867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3.33333E-6 L 0.97266 -3.33333E-6 " pathEditMode="relative" rAng="0" ptsTypes="AA">
                                      <p:cBhvr>
                                        <p:cTn id="23" dur="1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33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3" presetClass="entr" presetSubtype="28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3" presetClass="entr" presetSubtype="28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288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3" presetClass="entr" presetSubtype="288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3" presetClass="entr" presetSubtype="288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9" grpId="0"/>
      <p:bldP spid="31" grpId="0"/>
      <p:bldP spid="33" grpId="0"/>
      <p:bldP spid="35" grpId="0"/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679E2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254428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电影实体关系属性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ea typeface="微软雅黑"/>
              </a:rPr>
              <a:t>延时符</a:t>
            </a:r>
          </a:p>
        </p:txBody>
      </p:sp>
      <p:grpSp>
        <p:nvGrpSpPr>
          <p:cNvPr id="40" name="组合 39"/>
          <p:cNvGrpSpPr/>
          <p:nvPr/>
        </p:nvGrpSpPr>
        <p:grpSpPr>
          <a:xfrm>
            <a:off x="245354" y="2544961"/>
            <a:ext cx="1228646" cy="1247251"/>
            <a:chOff x="1466850" y="2849167"/>
            <a:chExt cx="952500" cy="953690"/>
          </a:xfrm>
        </p:grpSpPr>
        <p:sp>
          <p:nvSpPr>
            <p:cNvPr id="41" name="椭圆 6"/>
            <p:cNvSpPr>
              <a:spLocks noChangeArrowheads="1"/>
            </p:cNvSpPr>
            <p:nvPr/>
          </p:nvSpPr>
          <p:spPr bwMode="auto">
            <a:xfrm>
              <a:off x="1466850" y="2849167"/>
              <a:ext cx="952500" cy="953690"/>
            </a:xfrm>
            <a:prstGeom prst="ellipse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3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r>
                <a:rPr lang="zh-CN" altLang="en-US" sz="2400" dirty="0">
                  <a:solidFill>
                    <a:srgbClr val="679E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兰亭黑_GBK" panose="02000000000000000000" pitchFamily="2" charset="-122"/>
                </a:rPr>
                <a:t>标签</a:t>
              </a:r>
              <a:endParaRPr lang="zh-CN" altLang="zh-CN" sz="2400" dirty="0">
                <a:solidFill>
                  <a:srgbClr val="679E2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42" name="文本框 10"/>
            <p:cNvSpPr>
              <a:spLocks noChangeArrowheads="1"/>
            </p:cNvSpPr>
            <p:nvPr/>
          </p:nvSpPr>
          <p:spPr bwMode="auto">
            <a:xfrm>
              <a:off x="1591080" y="3065228"/>
              <a:ext cx="704040" cy="521568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 dirty="0">
                <a:solidFill>
                  <a:srgbClr val="679E2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3" name="直接连接符 13"/>
          <p:cNvCxnSpPr>
            <a:cxnSpLocks noChangeShapeType="1"/>
            <a:stCxn id="41" idx="7"/>
          </p:cNvCxnSpPr>
          <p:nvPr/>
        </p:nvCxnSpPr>
        <p:spPr bwMode="auto">
          <a:xfrm flipV="1">
            <a:off x="1294069" y="2391371"/>
            <a:ext cx="401387" cy="336246"/>
          </a:xfrm>
          <a:prstGeom prst="line">
            <a:avLst/>
          </a:prstGeom>
          <a:noFill/>
          <a:ln w="28575">
            <a:solidFill>
              <a:srgbClr val="679E2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" name="直接连接符 17"/>
          <p:cNvSpPr>
            <a:spLocks noChangeShapeType="1"/>
          </p:cNvSpPr>
          <p:nvPr/>
        </p:nvSpPr>
        <p:spPr bwMode="auto">
          <a:xfrm>
            <a:off x="3003347" y="2154932"/>
            <a:ext cx="681038" cy="490538"/>
          </a:xfrm>
          <a:prstGeom prst="line">
            <a:avLst/>
          </a:prstGeom>
          <a:noFill/>
          <a:ln w="28575">
            <a:solidFill>
              <a:srgbClr val="679E2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5" name="直接连接符 20"/>
          <p:cNvCxnSpPr>
            <a:cxnSpLocks noChangeShapeType="1"/>
          </p:cNvCxnSpPr>
          <p:nvPr/>
        </p:nvCxnSpPr>
        <p:spPr bwMode="auto">
          <a:xfrm flipV="1">
            <a:off x="4758228" y="2520900"/>
            <a:ext cx="623888" cy="548878"/>
          </a:xfrm>
          <a:prstGeom prst="line">
            <a:avLst/>
          </a:prstGeom>
          <a:noFill/>
          <a:ln w="28575">
            <a:solidFill>
              <a:srgbClr val="679E2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直接连接符 72"/>
          <p:cNvCxnSpPr>
            <a:cxnSpLocks noChangeShapeType="1"/>
          </p:cNvCxnSpPr>
          <p:nvPr/>
        </p:nvCxnSpPr>
        <p:spPr bwMode="auto">
          <a:xfrm>
            <a:off x="6517298" y="2194100"/>
            <a:ext cx="690307" cy="426328"/>
          </a:xfrm>
          <a:prstGeom prst="line">
            <a:avLst/>
          </a:prstGeom>
          <a:noFill/>
          <a:ln w="28575">
            <a:solidFill>
              <a:srgbClr val="679E2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" name="椭圆 70"/>
          <p:cNvSpPr>
            <a:spLocks noChangeArrowheads="1"/>
          </p:cNvSpPr>
          <p:nvPr/>
        </p:nvSpPr>
        <p:spPr bwMode="auto">
          <a:xfrm>
            <a:off x="7114484" y="2415405"/>
            <a:ext cx="1145365" cy="1027859"/>
          </a:xfrm>
          <a:prstGeom prst="ellipse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2700000" scaled="1"/>
          </a:gra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01600" dir="2700000" algn="tl" rotWithShape="0">
              <a:prstClr val="black">
                <a:alpha val="3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zh-CN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1683528" y="1514240"/>
            <a:ext cx="1281338" cy="1247254"/>
            <a:chOff x="2450306" y="1581150"/>
            <a:chExt cx="1306116" cy="1306116"/>
          </a:xfrm>
        </p:grpSpPr>
        <p:sp>
          <p:nvSpPr>
            <p:cNvPr id="59" name="椭圆 27"/>
            <p:cNvSpPr>
              <a:spLocks noChangeArrowheads="1"/>
            </p:cNvSpPr>
            <p:nvPr/>
          </p:nvSpPr>
          <p:spPr bwMode="auto">
            <a:xfrm>
              <a:off x="2450306" y="1581150"/>
              <a:ext cx="1306116" cy="1306116"/>
            </a:xfrm>
            <a:prstGeom prst="ellipse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3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zh-CN" sz="3600">
                <a:solidFill>
                  <a:srgbClr val="679E2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60" name="文本框 26"/>
            <p:cNvSpPr>
              <a:spLocks noChangeArrowheads="1"/>
            </p:cNvSpPr>
            <p:nvPr/>
          </p:nvSpPr>
          <p:spPr bwMode="auto">
            <a:xfrm>
              <a:off x="2708063" y="2007268"/>
              <a:ext cx="790601" cy="593576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r>
                <a:rPr lang="zh-CN" altLang="en-US" sz="2400" dirty="0">
                  <a:solidFill>
                    <a:srgbClr val="679E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导演</a:t>
              </a: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5193660" y="1570548"/>
            <a:ext cx="1306116" cy="1170384"/>
            <a:chOff x="5549504" y="1009650"/>
            <a:chExt cx="1715690" cy="1714500"/>
          </a:xfrm>
        </p:grpSpPr>
        <p:sp>
          <p:nvSpPr>
            <p:cNvPr id="62" name="椭圆 38"/>
            <p:cNvSpPr>
              <a:spLocks noChangeArrowheads="1"/>
            </p:cNvSpPr>
            <p:nvPr/>
          </p:nvSpPr>
          <p:spPr bwMode="auto">
            <a:xfrm>
              <a:off x="5549504" y="1009650"/>
              <a:ext cx="1715690" cy="1714500"/>
            </a:xfrm>
            <a:prstGeom prst="ellipse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3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zh-CN" sz="3600">
                <a:solidFill>
                  <a:srgbClr val="679E2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63" name="文本框 37"/>
            <p:cNvSpPr>
              <a:spLocks noChangeArrowheads="1"/>
            </p:cNvSpPr>
            <p:nvPr/>
          </p:nvSpPr>
          <p:spPr bwMode="auto">
            <a:xfrm>
              <a:off x="5939913" y="1578868"/>
              <a:ext cx="934873" cy="57606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4000" dirty="0">
                <a:solidFill>
                  <a:srgbClr val="679E2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3560575" y="2475088"/>
            <a:ext cx="1170385" cy="1170384"/>
            <a:chOff x="4179094" y="2849166"/>
            <a:chExt cx="1170385" cy="1170384"/>
          </a:xfrm>
        </p:grpSpPr>
        <p:sp>
          <p:nvSpPr>
            <p:cNvPr id="65" name="椭圆 32"/>
            <p:cNvSpPr>
              <a:spLocks noChangeArrowheads="1"/>
            </p:cNvSpPr>
            <p:nvPr/>
          </p:nvSpPr>
          <p:spPr bwMode="auto">
            <a:xfrm>
              <a:off x="4179094" y="2849166"/>
              <a:ext cx="1170385" cy="1170384"/>
            </a:xfrm>
            <a:prstGeom prst="ellipse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3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zh-CN" sz="3600">
                <a:solidFill>
                  <a:srgbClr val="679E2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endParaRPr>
            </a:p>
          </p:txBody>
        </p:sp>
        <p:sp>
          <p:nvSpPr>
            <p:cNvPr id="66" name="文本框 31"/>
            <p:cNvSpPr>
              <a:spLocks noChangeArrowheads="1"/>
            </p:cNvSpPr>
            <p:nvPr/>
          </p:nvSpPr>
          <p:spPr bwMode="auto">
            <a:xfrm>
              <a:off x="4362245" y="3197572"/>
              <a:ext cx="790602" cy="593576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r>
                <a:rPr lang="zh-CN" altLang="en-US" sz="2400" dirty="0">
                  <a:solidFill>
                    <a:srgbClr val="679E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摘要</a:t>
              </a:r>
            </a:p>
          </p:txBody>
        </p:sp>
      </p:grpSp>
      <p:sp>
        <p:nvSpPr>
          <p:cNvPr id="35" name="文本框 26">
            <a:extLst>
              <a:ext uri="{FF2B5EF4-FFF2-40B4-BE49-F238E27FC236}">
                <a16:creationId xmlns:a16="http://schemas.microsoft.com/office/drawing/2014/main" id="{E24DF355-84D3-4883-8605-410C8A94F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3456" y="1954074"/>
            <a:ext cx="775603" cy="56682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400" dirty="0">
                <a:solidFill>
                  <a:srgbClr val="679E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演员</a:t>
            </a:r>
          </a:p>
        </p:txBody>
      </p:sp>
      <p:sp>
        <p:nvSpPr>
          <p:cNvPr id="36" name="文本框 26">
            <a:extLst>
              <a:ext uri="{FF2B5EF4-FFF2-40B4-BE49-F238E27FC236}">
                <a16:creationId xmlns:a16="http://schemas.microsoft.com/office/drawing/2014/main" id="{57B649B5-6879-4A36-873B-AC5995BB35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8275" y="2726850"/>
            <a:ext cx="775603" cy="56682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400" dirty="0">
                <a:solidFill>
                  <a:srgbClr val="679E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1724671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6" dur="3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5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4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6" dur="4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9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4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6" dur="4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85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35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6" dur="3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7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0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44" grpId="0" animBg="1"/>
      <p:bldP spid="57" grpId="0" bldLvl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679E2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254428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图书实体关系属性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ea typeface="微软雅黑"/>
              </a:rPr>
              <a:t>延时符</a:t>
            </a:r>
          </a:p>
        </p:txBody>
      </p:sp>
      <p:sp>
        <p:nvSpPr>
          <p:cNvPr id="101" name="燕尾形 100"/>
          <p:cNvSpPr/>
          <p:nvPr/>
        </p:nvSpPr>
        <p:spPr>
          <a:xfrm>
            <a:off x="983247" y="2478092"/>
            <a:ext cx="816998" cy="887723"/>
          </a:xfrm>
          <a:prstGeom prst="chevron">
            <a:avLst>
              <a:gd name="adj" fmla="val 54429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89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2" name="燕尾形 101"/>
          <p:cNvSpPr/>
          <p:nvPr/>
        </p:nvSpPr>
        <p:spPr>
          <a:xfrm>
            <a:off x="2001028" y="2464965"/>
            <a:ext cx="818217" cy="887723"/>
          </a:xfrm>
          <a:prstGeom prst="chevron">
            <a:avLst>
              <a:gd name="adj" fmla="val 54429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89"/>
          </a:p>
        </p:txBody>
      </p:sp>
      <p:sp>
        <p:nvSpPr>
          <p:cNvPr id="103" name="燕尾形 102"/>
          <p:cNvSpPr/>
          <p:nvPr/>
        </p:nvSpPr>
        <p:spPr>
          <a:xfrm>
            <a:off x="4162301" y="2480499"/>
            <a:ext cx="818217" cy="887723"/>
          </a:xfrm>
          <a:prstGeom prst="chevron">
            <a:avLst>
              <a:gd name="adj" fmla="val 54429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89"/>
          </a:p>
        </p:txBody>
      </p:sp>
      <p:sp>
        <p:nvSpPr>
          <p:cNvPr id="104" name="燕尾形 103"/>
          <p:cNvSpPr/>
          <p:nvPr/>
        </p:nvSpPr>
        <p:spPr>
          <a:xfrm>
            <a:off x="5576924" y="2480499"/>
            <a:ext cx="818217" cy="887723"/>
          </a:xfrm>
          <a:prstGeom prst="chevron">
            <a:avLst>
              <a:gd name="adj" fmla="val 54429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89"/>
          </a:p>
        </p:txBody>
      </p:sp>
      <p:cxnSp>
        <p:nvCxnSpPr>
          <p:cNvPr id="106" name="直接连接符 105"/>
          <p:cNvCxnSpPr/>
          <p:nvPr/>
        </p:nvCxnSpPr>
        <p:spPr>
          <a:xfrm>
            <a:off x="3563888" y="2059837"/>
            <a:ext cx="0" cy="413246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>
            <a:cxnSpLocks/>
          </p:cNvCxnSpPr>
          <p:nvPr/>
        </p:nvCxnSpPr>
        <p:spPr>
          <a:xfrm flipH="1">
            <a:off x="718604" y="1431819"/>
            <a:ext cx="10875" cy="103343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 flipH="1" flipV="1">
            <a:off x="5416048" y="3352688"/>
            <a:ext cx="29068" cy="946068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>
            <a:cxnSpLocks/>
          </p:cNvCxnSpPr>
          <p:nvPr/>
        </p:nvCxnSpPr>
        <p:spPr>
          <a:xfrm flipV="1">
            <a:off x="1907704" y="3365815"/>
            <a:ext cx="0" cy="571338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五边形 109"/>
          <p:cNvSpPr/>
          <p:nvPr/>
        </p:nvSpPr>
        <p:spPr>
          <a:xfrm>
            <a:off x="-36512" y="2473083"/>
            <a:ext cx="8208908" cy="892732"/>
          </a:xfrm>
          <a:prstGeom prst="homePlate">
            <a:avLst>
              <a:gd name="adj" fmla="val 47961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1" tIns="45716" rIns="91431" bIns="45716"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89"/>
          </a:p>
        </p:txBody>
      </p:sp>
      <p:grpSp>
        <p:nvGrpSpPr>
          <p:cNvPr id="112" name="组合 111"/>
          <p:cNvGrpSpPr/>
          <p:nvPr/>
        </p:nvGrpSpPr>
        <p:grpSpPr>
          <a:xfrm>
            <a:off x="51178" y="1001587"/>
            <a:ext cx="2327891" cy="444187"/>
            <a:chOff x="814328" y="3219334"/>
            <a:chExt cx="2266827" cy="432536"/>
          </a:xfrm>
        </p:grpSpPr>
        <p:grpSp>
          <p:nvGrpSpPr>
            <p:cNvPr id="113" name="组合 112"/>
            <p:cNvGrpSpPr/>
            <p:nvPr/>
          </p:nvGrpSpPr>
          <p:grpSpPr>
            <a:xfrm>
              <a:off x="814328" y="3219334"/>
              <a:ext cx="2266827" cy="432536"/>
              <a:chOff x="2173927" y="3285519"/>
              <a:chExt cx="2876394" cy="548848"/>
            </a:xfrm>
          </p:grpSpPr>
          <p:grpSp>
            <p:nvGrpSpPr>
              <p:cNvPr id="115" name="组合 114"/>
              <p:cNvGrpSpPr/>
              <p:nvPr/>
            </p:nvGrpSpPr>
            <p:grpSpPr>
              <a:xfrm>
                <a:off x="2173927" y="3285519"/>
                <a:ext cx="2876394" cy="548848"/>
                <a:chOff x="4304043" y="1286668"/>
                <a:chExt cx="6414044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7" name="圆角矩形 116"/>
                <p:cNvSpPr/>
                <p:nvPr/>
              </p:nvSpPr>
              <p:spPr>
                <a:xfrm>
                  <a:off x="4304043" y="1286668"/>
                  <a:ext cx="6414044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8" name="圆角矩形 117"/>
                <p:cNvSpPr/>
                <p:nvPr/>
              </p:nvSpPr>
              <p:spPr>
                <a:xfrm>
                  <a:off x="4351919" y="1373372"/>
                  <a:ext cx="6323888" cy="2584448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16" name="椭圆 115"/>
              <p:cNvSpPr/>
              <p:nvPr/>
            </p:nvSpPr>
            <p:spPr>
              <a:xfrm>
                <a:off x="2270357" y="3351544"/>
                <a:ext cx="394740" cy="394741"/>
              </a:xfrm>
              <a:prstGeom prst="ellipse">
                <a:avLst/>
              </a:prstGeom>
              <a:solidFill>
                <a:srgbClr val="679E2A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</a:rPr>
                  <a:t>1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4" name="TextBox 113"/>
            <p:cNvSpPr txBox="1"/>
            <p:nvPr/>
          </p:nvSpPr>
          <p:spPr>
            <a:xfrm>
              <a:off x="1139540" y="3319207"/>
              <a:ext cx="1926672" cy="1948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标签</a:t>
              </a:r>
              <a:r>
                <a:rPr lang="en-US" altLang="zh-CN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label</a:t>
              </a:r>
              <a:endPara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859267" y="3937153"/>
            <a:ext cx="2327891" cy="444187"/>
            <a:chOff x="814325" y="3219334"/>
            <a:chExt cx="2266826" cy="432536"/>
          </a:xfrm>
        </p:grpSpPr>
        <p:grpSp>
          <p:nvGrpSpPr>
            <p:cNvPr id="120" name="组合 119"/>
            <p:cNvGrpSpPr/>
            <p:nvPr/>
          </p:nvGrpSpPr>
          <p:grpSpPr>
            <a:xfrm>
              <a:off x="814325" y="3219334"/>
              <a:ext cx="2266826" cy="432536"/>
              <a:chOff x="2173923" y="3285519"/>
              <a:chExt cx="2876392" cy="548848"/>
            </a:xfrm>
          </p:grpSpPr>
          <p:grpSp>
            <p:nvGrpSpPr>
              <p:cNvPr id="122" name="组合 121"/>
              <p:cNvGrpSpPr/>
              <p:nvPr/>
            </p:nvGrpSpPr>
            <p:grpSpPr>
              <a:xfrm>
                <a:off x="2173923" y="3285519"/>
                <a:ext cx="2876392" cy="548848"/>
                <a:chOff x="4304035" y="1286668"/>
                <a:chExt cx="6414035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24" name="圆角矩形 123"/>
                <p:cNvSpPr/>
                <p:nvPr/>
              </p:nvSpPr>
              <p:spPr>
                <a:xfrm>
                  <a:off x="4304035" y="1286668"/>
                  <a:ext cx="6414035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5" name="圆角矩形 124"/>
                <p:cNvSpPr/>
                <p:nvPr/>
              </p:nvSpPr>
              <p:spPr>
                <a:xfrm>
                  <a:off x="4351922" y="1373339"/>
                  <a:ext cx="6323878" cy="2584450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23" name="椭圆 122"/>
              <p:cNvSpPr/>
              <p:nvPr/>
            </p:nvSpPr>
            <p:spPr>
              <a:xfrm>
                <a:off x="2288027" y="3372244"/>
                <a:ext cx="392760" cy="392761"/>
              </a:xfrm>
              <a:prstGeom prst="ellipse">
                <a:avLst/>
              </a:prstGeom>
              <a:solidFill>
                <a:srgbClr val="679E2A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</a:rPr>
                  <a:t>2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1" name="TextBox 120"/>
            <p:cNvSpPr txBox="1"/>
            <p:nvPr/>
          </p:nvSpPr>
          <p:spPr>
            <a:xfrm>
              <a:off x="1249617" y="3331792"/>
              <a:ext cx="1808518" cy="1948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名称</a:t>
              </a:r>
              <a:r>
                <a:rPr lang="en-US" altLang="zh-CN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name</a:t>
              </a:r>
              <a:endPara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26" name="组合 125"/>
          <p:cNvGrpSpPr/>
          <p:nvPr/>
        </p:nvGrpSpPr>
        <p:grpSpPr>
          <a:xfrm>
            <a:off x="2508559" y="1563157"/>
            <a:ext cx="2327891" cy="444187"/>
            <a:chOff x="814328" y="3219334"/>
            <a:chExt cx="2266829" cy="432536"/>
          </a:xfrm>
        </p:grpSpPr>
        <p:grpSp>
          <p:nvGrpSpPr>
            <p:cNvPr id="127" name="组合 126"/>
            <p:cNvGrpSpPr/>
            <p:nvPr/>
          </p:nvGrpSpPr>
          <p:grpSpPr>
            <a:xfrm>
              <a:off x="814328" y="3219334"/>
              <a:ext cx="2266829" cy="432536"/>
              <a:chOff x="2173927" y="3285519"/>
              <a:chExt cx="2876396" cy="548848"/>
            </a:xfrm>
          </p:grpSpPr>
          <p:grpSp>
            <p:nvGrpSpPr>
              <p:cNvPr id="129" name="组合 128"/>
              <p:cNvGrpSpPr/>
              <p:nvPr/>
            </p:nvGrpSpPr>
            <p:grpSpPr>
              <a:xfrm>
                <a:off x="2173927" y="3285519"/>
                <a:ext cx="2876396" cy="548848"/>
                <a:chOff x="4304043" y="1286668"/>
                <a:chExt cx="6414045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31" name="圆角矩形 130"/>
                <p:cNvSpPr/>
                <p:nvPr/>
              </p:nvSpPr>
              <p:spPr>
                <a:xfrm>
                  <a:off x="4304043" y="1286668"/>
                  <a:ext cx="6414045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2" name="圆角矩形 131"/>
                <p:cNvSpPr/>
                <p:nvPr/>
              </p:nvSpPr>
              <p:spPr>
                <a:xfrm>
                  <a:off x="4351923" y="1373339"/>
                  <a:ext cx="6323888" cy="2584450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30" name="椭圆 129"/>
              <p:cNvSpPr>
                <a:spLocks/>
              </p:cNvSpPr>
              <p:nvPr/>
            </p:nvSpPr>
            <p:spPr>
              <a:xfrm>
                <a:off x="2307129" y="3376773"/>
                <a:ext cx="392761" cy="392761"/>
              </a:xfrm>
              <a:prstGeom prst="ellipse">
                <a:avLst/>
              </a:prstGeom>
              <a:solidFill>
                <a:srgbClr val="679E2A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</a:rPr>
                  <a:t>3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8" name="TextBox 127"/>
            <p:cNvSpPr txBox="1"/>
            <p:nvPr/>
          </p:nvSpPr>
          <p:spPr>
            <a:xfrm>
              <a:off x="1183671" y="3331792"/>
              <a:ext cx="1847692" cy="1948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摘要</a:t>
              </a:r>
              <a:r>
                <a:rPr lang="en-US" altLang="zh-CN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abstract</a:t>
              </a:r>
              <a:endPara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33" name="组合 132"/>
          <p:cNvGrpSpPr/>
          <p:nvPr/>
        </p:nvGrpSpPr>
        <p:grpSpPr>
          <a:xfrm>
            <a:off x="4281170" y="4297292"/>
            <a:ext cx="2327891" cy="444187"/>
            <a:chOff x="814328" y="3219334"/>
            <a:chExt cx="2266828" cy="432536"/>
          </a:xfrm>
        </p:grpSpPr>
        <p:grpSp>
          <p:nvGrpSpPr>
            <p:cNvPr id="134" name="组合 133"/>
            <p:cNvGrpSpPr/>
            <p:nvPr/>
          </p:nvGrpSpPr>
          <p:grpSpPr>
            <a:xfrm>
              <a:off x="814328" y="3219334"/>
              <a:ext cx="2266828" cy="432536"/>
              <a:chOff x="2173927" y="3285519"/>
              <a:chExt cx="2876395" cy="548848"/>
            </a:xfrm>
          </p:grpSpPr>
          <p:grpSp>
            <p:nvGrpSpPr>
              <p:cNvPr id="136" name="组合 135"/>
              <p:cNvGrpSpPr/>
              <p:nvPr/>
            </p:nvGrpSpPr>
            <p:grpSpPr>
              <a:xfrm>
                <a:off x="2173927" y="3285519"/>
                <a:ext cx="2876395" cy="548848"/>
                <a:chOff x="4304043" y="1286668"/>
                <a:chExt cx="6414045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38" name="圆角矩形 137"/>
                <p:cNvSpPr/>
                <p:nvPr/>
              </p:nvSpPr>
              <p:spPr>
                <a:xfrm>
                  <a:off x="4304043" y="1286668"/>
                  <a:ext cx="6414045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9" name="圆角矩形 138"/>
                <p:cNvSpPr/>
                <p:nvPr/>
              </p:nvSpPr>
              <p:spPr>
                <a:xfrm>
                  <a:off x="4351923" y="1373339"/>
                  <a:ext cx="6323888" cy="2584450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37" name="椭圆 136"/>
              <p:cNvSpPr/>
              <p:nvPr/>
            </p:nvSpPr>
            <p:spPr>
              <a:xfrm>
                <a:off x="2280388" y="3389371"/>
                <a:ext cx="392761" cy="392761"/>
              </a:xfrm>
              <a:prstGeom prst="ellipse">
                <a:avLst/>
              </a:prstGeom>
              <a:solidFill>
                <a:srgbClr val="679E2A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</a:rPr>
                  <a:t>4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5" name="TextBox 134"/>
            <p:cNvSpPr txBox="1"/>
            <p:nvPr/>
          </p:nvSpPr>
          <p:spPr>
            <a:xfrm>
              <a:off x="1085352" y="3345963"/>
              <a:ext cx="1926671" cy="1948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作者</a:t>
              </a:r>
              <a:r>
                <a:rPr lang="en-US" altLang="zh-CN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author</a:t>
              </a:r>
              <a:endPara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F2B880BA-02E9-4121-8ECC-3C772D88621C}"/>
              </a:ext>
            </a:extLst>
          </p:cNvPr>
          <p:cNvGrpSpPr/>
          <p:nvPr/>
        </p:nvGrpSpPr>
        <p:grpSpPr>
          <a:xfrm>
            <a:off x="5652120" y="1152369"/>
            <a:ext cx="2327891" cy="444187"/>
            <a:chOff x="814328" y="3219334"/>
            <a:chExt cx="2266829" cy="432536"/>
          </a:xfrm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B7AC20AB-5EDA-479D-8ACF-A560C6E21114}"/>
                </a:ext>
              </a:extLst>
            </p:cNvPr>
            <p:cNvGrpSpPr/>
            <p:nvPr/>
          </p:nvGrpSpPr>
          <p:grpSpPr>
            <a:xfrm>
              <a:off x="814328" y="3219334"/>
              <a:ext cx="2266829" cy="432536"/>
              <a:chOff x="2173927" y="3285519"/>
              <a:chExt cx="2876396" cy="548848"/>
            </a:xfrm>
          </p:grpSpPr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8A54F90B-72A7-439E-A8AA-66135BBD8680}"/>
                  </a:ext>
                </a:extLst>
              </p:cNvPr>
              <p:cNvGrpSpPr/>
              <p:nvPr/>
            </p:nvGrpSpPr>
            <p:grpSpPr>
              <a:xfrm>
                <a:off x="2173927" y="3285519"/>
                <a:ext cx="2876396" cy="548848"/>
                <a:chOff x="4304043" y="1286668"/>
                <a:chExt cx="6414045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7" name="圆角矩形 130">
                  <a:extLst>
                    <a:ext uri="{FF2B5EF4-FFF2-40B4-BE49-F238E27FC236}">
                      <a16:creationId xmlns:a16="http://schemas.microsoft.com/office/drawing/2014/main" id="{5DA148FF-3F64-44F1-A187-55C11369E1C1}"/>
                    </a:ext>
                  </a:extLst>
                </p:cNvPr>
                <p:cNvSpPr/>
                <p:nvPr/>
              </p:nvSpPr>
              <p:spPr>
                <a:xfrm>
                  <a:off x="4304043" y="1286668"/>
                  <a:ext cx="6414045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圆角矩形 131">
                  <a:extLst>
                    <a:ext uri="{FF2B5EF4-FFF2-40B4-BE49-F238E27FC236}">
                      <a16:creationId xmlns:a16="http://schemas.microsoft.com/office/drawing/2014/main" id="{FA63BC2C-086D-4230-B1D5-8163767A8429}"/>
                    </a:ext>
                  </a:extLst>
                </p:cNvPr>
                <p:cNvSpPr/>
                <p:nvPr/>
              </p:nvSpPr>
              <p:spPr>
                <a:xfrm>
                  <a:off x="4351923" y="1373339"/>
                  <a:ext cx="6323888" cy="2584450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E51E0E2F-C857-4A93-B3EB-DEBB4CDA71C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07129" y="3376773"/>
                <a:ext cx="392761" cy="392761"/>
              </a:xfrm>
              <a:prstGeom prst="ellipse">
                <a:avLst/>
              </a:prstGeom>
              <a:solidFill>
                <a:srgbClr val="679E2A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</a:rPr>
                  <a:t>5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4" name="TextBox 127">
              <a:extLst>
                <a:ext uri="{FF2B5EF4-FFF2-40B4-BE49-F238E27FC236}">
                  <a16:creationId xmlns:a16="http://schemas.microsoft.com/office/drawing/2014/main" id="{8774E3C9-329A-4921-A9E9-CB26BDCD371E}"/>
                </a:ext>
              </a:extLst>
            </p:cNvPr>
            <p:cNvSpPr txBox="1"/>
            <p:nvPr/>
          </p:nvSpPr>
          <p:spPr>
            <a:xfrm>
              <a:off x="1183671" y="3331792"/>
              <a:ext cx="1847692" cy="1948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文学体裁</a:t>
              </a:r>
              <a:r>
                <a:rPr lang="en-US" altLang="zh-CN" sz="1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literaryGenre</a:t>
              </a:r>
              <a:endPara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E8FF6FC8-3FCC-43A5-9B2E-F4E73FB3E231}"/>
              </a:ext>
            </a:extLst>
          </p:cNvPr>
          <p:cNvCxnSpPr>
            <a:cxnSpLocks/>
          </p:cNvCxnSpPr>
          <p:nvPr/>
        </p:nvCxnSpPr>
        <p:spPr>
          <a:xfrm>
            <a:off x="7020272" y="1657798"/>
            <a:ext cx="0" cy="82951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720358637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4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00"/>
                            </p:stCondLst>
                            <p:childTnLst>
                              <p:par>
                                <p:cTn id="2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4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4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3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800"/>
                            </p:stCondLst>
                            <p:childTnLst>
                              <p:par>
                                <p:cTn id="3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4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4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00"/>
                            </p:stCondLst>
                            <p:childTnLst>
                              <p:par>
                                <p:cTn id="4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4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7" dur="4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6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100"/>
                            </p:stCondLst>
                            <p:childTnLst>
                              <p:par>
                                <p:cTn id="5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4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8" dur="4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4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4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9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400"/>
                            </p:stCondLst>
                            <p:childTnLst>
                              <p:par>
                                <p:cTn id="7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4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4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800"/>
                            </p:stCondLst>
                            <p:childTnLst>
                              <p:par>
                                <p:cTn id="7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4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9" dur="4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200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700"/>
                            </p:stCondLst>
                            <p:childTnLst>
                              <p:par>
                                <p:cTn id="8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200"/>
                            </p:stCondLst>
                            <p:childTnLst>
                              <p:par>
                                <p:cTn id="9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4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6" dur="4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101" grpId="0" animBg="1"/>
      <p:bldP spid="102" grpId="0" animBg="1"/>
      <p:bldP spid="103" grpId="0" animBg="1"/>
      <p:bldP spid="104" grpId="0" animBg="1"/>
      <p:bldP spid="1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679E2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254428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游戏实体关系属性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ea typeface="微软雅黑"/>
              </a:rPr>
              <a:t>延时符</a:t>
            </a:r>
          </a:p>
        </p:txBody>
      </p:sp>
      <p:sp>
        <p:nvSpPr>
          <p:cNvPr id="56" name="五角星 55"/>
          <p:cNvSpPr/>
          <p:nvPr/>
        </p:nvSpPr>
        <p:spPr>
          <a:xfrm>
            <a:off x="2131951" y="1471658"/>
            <a:ext cx="4246214" cy="2894201"/>
          </a:xfrm>
          <a:prstGeom prst="star5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prstClr val="white"/>
              </a:solidFill>
              <a:latin typeface="微软雅黑" pitchFamily="34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3441870" y="2362071"/>
            <a:ext cx="1666535" cy="1500688"/>
            <a:chOff x="2845016" y="2727979"/>
            <a:chExt cx="1072726" cy="1074895"/>
          </a:xfrm>
        </p:grpSpPr>
        <p:grpSp>
          <p:nvGrpSpPr>
            <p:cNvPr id="98" name="Group 10"/>
            <p:cNvGrpSpPr/>
            <p:nvPr/>
          </p:nvGrpSpPr>
          <p:grpSpPr>
            <a:xfrm>
              <a:off x="2845016" y="2727979"/>
              <a:ext cx="1072726" cy="1074895"/>
              <a:chOff x="3692576" y="1742634"/>
              <a:chExt cx="2790379" cy="2796023"/>
            </a:xfrm>
          </p:grpSpPr>
          <p:grpSp>
            <p:nvGrpSpPr>
              <p:cNvPr id="100" name="组合 79"/>
              <p:cNvGrpSpPr>
                <a:grpSpLocks/>
              </p:cNvGrpSpPr>
              <p:nvPr/>
            </p:nvGrpSpPr>
            <p:grpSpPr bwMode="auto">
              <a:xfrm>
                <a:off x="3692576" y="1742634"/>
                <a:ext cx="2790379" cy="2796023"/>
                <a:chOff x="6379729" y="2488774"/>
                <a:chExt cx="2513016" cy="2513016"/>
              </a:xfrm>
            </p:grpSpPr>
            <p:sp>
              <p:nvSpPr>
                <p:cNvPr id="149" name="任意多边形 82"/>
                <p:cNvSpPr/>
                <p:nvPr/>
              </p:nvSpPr>
              <p:spPr>
                <a:xfrm rot="3738964">
                  <a:off x="6379729" y="2488774"/>
                  <a:ext cx="2513016" cy="2513016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FFFFFF"/>
                    </a:gs>
                    <a:gs pos="88000">
                      <a:srgbClr val="FFFFFF">
                        <a:lumMod val="72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outerShdw blurRad="127000" dist="63500" dir="7380000" sx="102000" sy="102000" algn="tr" rotWithShape="0">
                    <a:prstClr val="black">
                      <a:alpha val="39000"/>
                    </a:prstClr>
                  </a:outerShdw>
                </a:effectLst>
              </p:spPr>
              <p:txBody>
                <a:bodyPr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3300" kern="0">
                    <a:solidFill>
                      <a:srgbClr val="FFFFFF"/>
                    </a:solidFill>
                    <a:latin typeface="微软雅黑"/>
                  </a:endParaRPr>
                </a:p>
              </p:txBody>
            </p:sp>
            <p:sp>
              <p:nvSpPr>
                <p:cNvPr id="150" name="任意多边形 83"/>
                <p:cNvSpPr/>
                <p:nvPr/>
              </p:nvSpPr>
              <p:spPr>
                <a:xfrm rot="16377237">
                  <a:off x="6409518" y="2506881"/>
                  <a:ext cx="2476803" cy="2476800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29000">
                      <a:srgbClr val="FFFFFF"/>
                    </a:gs>
                    <a:gs pos="98000">
                      <a:srgbClr val="FFFFFF">
                        <a:lumMod val="75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softEdge rad="0"/>
                </a:effec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3300" kern="0">
                    <a:solidFill>
                      <a:srgbClr val="FFFFFF"/>
                    </a:solidFill>
                    <a:latin typeface="微软雅黑"/>
                    <a:ea typeface="微软雅黑"/>
                  </a:endParaRPr>
                </a:p>
              </p:txBody>
            </p:sp>
          </p:grpSp>
          <p:sp>
            <p:nvSpPr>
              <p:cNvPr id="148" name="椭圆 80"/>
              <p:cNvSpPr/>
              <p:nvPr/>
            </p:nvSpPr>
            <p:spPr bwMode="auto">
              <a:xfrm>
                <a:off x="4069571" y="1979696"/>
                <a:ext cx="2016471" cy="2020557"/>
              </a:xfrm>
              <a:prstGeom prst="ellipse">
                <a:avLst/>
              </a:prstGeom>
              <a:solidFill>
                <a:srgbClr val="679E2A"/>
              </a:solidFill>
              <a:ln w="25400" cap="flat" cmpd="sng" algn="ctr">
                <a:noFill/>
                <a:prstDash val="solid"/>
              </a:ln>
              <a:effectLst>
                <a:innerShdw blurRad="63500" dist="25400" dir="18660000">
                  <a:prstClr val="black">
                    <a:alpha val="35000"/>
                  </a:prstClr>
                </a:innerShdw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3300" kern="0" dirty="0">
                  <a:solidFill>
                    <a:srgbClr val="FFFFFF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99" name="TextBox 98"/>
            <p:cNvSpPr txBox="1"/>
            <p:nvPr/>
          </p:nvSpPr>
          <p:spPr>
            <a:xfrm>
              <a:off x="3054150" y="2819115"/>
              <a:ext cx="693237" cy="7715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600" dirty="0">
                <a:solidFill>
                  <a:prstClr val="white"/>
                </a:solidFill>
                <a:latin typeface="微软雅黑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1600" dirty="0">
                <a:solidFill>
                  <a:prstClr val="white"/>
                </a:solidFill>
                <a:latin typeface="微软雅黑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dirty="0">
                  <a:solidFill>
                    <a:prstClr val="white"/>
                  </a:solidFill>
                  <a:latin typeface="微软雅黑" pitchFamily="34" charset="-122"/>
                  <a:ea typeface="微软雅黑" panose="020B0503020204020204" pitchFamily="34" charset="-122"/>
                </a:rPr>
                <a:t>游戏</a:t>
              </a:r>
              <a:endParaRPr lang="en-US" altLang="zh-CN" sz="1600" dirty="0">
                <a:solidFill>
                  <a:prstClr val="white"/>
                </a:solidFill>
                <a:latin typeface="微软雅黑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 sz="1600" dirty="0">
                <a:solidFill>
                  <a:prstClr val="white"/>
                </a:solidFill>
                <a:latin typeface="微软雅黑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2" name="Group 10"/>
          <p:cNvGrpSpPr/>
          <p:nvPr/>
        </p:nvGrpSpPr>
        <p:grpSpPr>
          <a:xfrm>
            <a:off x="3892152" y="1004716"/>
            <a:ext cx="725812" cy="727279"/>
            <a:chOff x="3692576" y="1742634"/>
            <a:chExt cx="2790379" cy="2796023"/>
          </a:xfrm>
        </p:grpSpPr>
        <p:grpSp>
          <p:nvGrpSpPr>
            <p:cNvPr id="94" name="组合 79"/>
            <p:cNvGrpSpPr>
              <a:grpSpLocks/>
            </p:cNvGrpSpPr>
            <p:nvPr/>
          </p:nvGrpSpPr>
          <p:grpSpPr bwMode="auto">
            <a:xfrm>
              <a:off x="3692576" y="1742634"/>
              <a:ext cx="2790379" cy="2796023"/>
              <a:chOff x="6379729" y="2488774"/>
              <a:chExt cx="2513016" cy="2513016"/>
            </a:xfrm>
          </p:grpSpPr>
          <p:sp>
            <p:nvSpPr>
              <p:cNvPr id="96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3300" kern="0">
                  <a:solidFill>
                    <a:srgbClr val="FFFFFF"/>
                  </a:solidFill>
                  <a:latin typeface="微软雅黑"/>
                </a:endParaRPr>
              </a:p>
            </p:txBody>
          </p:sp>
          <p:sp>
            <p:nvSpPr>
              <p:cNvPr id="97" name="任意多边形 83"/>
              <p:cNvSpPr/>
              <p:nvPr/>
            </p:nvSpPr>
            <p:spPr>
              <a:xfrm rot="16377237">
                <a:off x="6409518" y="2506881"/>
                <a:ext cx="2476803" cy="2476800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rgbClr val="FFFFFF"/>
                  </a:gs>
                  <a:gs pos="98000">
                    <a:srgbClr val="FFFFFF">
                      <a:lumMod val="75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softEdge rad="0"/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3300" kern="0">
                  <a:solidFill>
                    <a:srgbClr val="FFFFFF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95" name="椭圆 80"/>
            <p:cNvSpPr/>
            <p:nvPr/>
          </p:nvSpPr>
          <p:spPr bwMode="auto">
            <a:xfrm>
              <a:off x="4146276" y="2137560"/>
              <a:ext cx="2020677" cy="2007782"/>
            </a:xfrm>
            <a:prstGeom prst="ellipse">
              <a:avLst/>
            </a:prstGeom>
            <a:solidFill>
              <a:srgbClr val="679E2A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kern="0" dirty="0">
                  <a:solidFill>
                    <a:srgbClr val="FFFFFF"/>
                  </a:solidFill>
                  <a:latin typeface="微软雅黑"/>
                  <a:ea typeface="微软雅黑"/>
                </a:rPr>
                <a:t>标签</a:t>
              </a: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5972992" y="2241647"/>
            <a:ext cx="751340" cy="727279"/>
            <a:chOff x="2831139" y="2727979"/>
            <a:chExt cx="1110456" cy="1074895"/>
          </a:xfrm>
        </p:grpSpPr>
        <p:grpSp>
          <p:nvGrpSpPr>
            <p:cNvPr id="86" name="Group 10"/>
            <p:cNvGrpSpPr/>
            <p:nvPr/>
          </p:nvGrpSpPr>
          <p:grpSpPr>
            <a:xfrm>
              <a:off x="2845016" y="2727979"/>
              <a:ext cx="1072726" cy="1074895"/>
              <a:chOff x="3692576" y="1742634"/>
              <a:chExt cx="2790379" cy="2796023"/>
            </a:xfrm>
          </p:grpSpPr>
          <p:grpSp>
            <p:nvGrpSpPr>
              <p:cNvPr id="88" name="组合 79"/>
              <p:cNvGrpSpPr>
                <a:grpSpLocks/>
              </p:cNvGrpSpPr>
              <p:nvPr/>
            </p:nvGrpSpPr>
            <p:grpSpPr bwMode="auto">
              <a:xfrm>
                <a:off x="3692576" y="1742634"/>
                <a:ext cx="2790379" cy="2796023"/>
                <a:chOff x="6379729" y="2488774"/>
                <a:chExt cx="2513016" cy="2513016"/>
              </a:xfrm>
            </p:grpSpPr>
            <p:sp>
              <p:nvSpPr>
                <p:cNvPr id="90" name="任意多边形 82"/>
                <p:cNvSpPr/>
                <p:nvPr/>
              </p:nvSpPr>
              <p:spPr>
                <a:xfrm rot="3738964">
                  <a:off x="6379729" y="2488774"/>
                  <a:ext cx="2513016" cy="2513016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FFFFFF"/>
                    </a:gs>
                    <a:gs pos="88000">
                      <a:srgbClr val="FFFFFF">
                        <a:lumMod val="72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outerShdw blurRad="127000" dist="63500" dir="7380000" sx="102000" sy="102000" algn="tr" rotWithShape="0">
                    <a:prstClr val="black">
                      <a:alpha val="39000"/>
                    </a:prstClr>
                  </a:outerShdw>
                </a:effectLst>
              </p:spPr>
              <p:txBody>
                <a:bodyPr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3300" kern="0">
                    <a:solidFill>
                      <a:srgbClr val="FFFFFF"/>
                    </a:solidFill>
                    <a:latin typeface="微软雅黑"/>
                  </a:endParaRPr>
                </a:p>
              </p:txBody>
            </p:sp>
            <p:sp>
              <p:nvSpPr>
                <p:cNvPr id="91" name="任意多边形 83"/>
                <p:cNvSpPr/>
                <p:nvPr/>
              </p:nvSpPr>
              <p:spPr>
                <a:xfrm rot="16377237">
                  <a:off x="6409518" y="2506881"/>
                  <a:ext cx="2476803" cy="2476800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29000">
                      <a:srgbClr val="FFFFFF"/>
                    </a:gs>
                    <a:gs pos="98000">
                      <a:srgbClr val="FFFFFF">
                        <a:lumMod val="75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softEdge rad="0"/>
                </a:effec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3300" kern="0">
                    <a:solidFill>
                      <a:srgbClr val="FFFFFF"/>
                    </a:solidFill>
                    <a:latin typeface="微软雅黑"/>
                    <a:ea typeface="微软雅黑"/>
                  </a:endParaRPr>
                </a:p>
              </p:txBody>
            </p:sp>
          </p:grpSp>
          <p:sp>
            <p:nvSpPr>
              <p:cNvPr id="89" name="椭圆 80"/>
              <p:cNvSpPr/>
              <p:nvPr/>
            </p:nvSpPr>
            <p:spPr bwMode="auto">
              <a:xfrm>
                <a:off x="4101618" y="2137562"/>
                <a:ext cx="2016471" cy="2020558"/>
              </a:xfrm>
              <a:prstGeom prst="ellipse">
                <a:avLst/>
              </a:prstGeom>
              <a:solidFill>
                <a:srgbClr val="679E2A"/>
              </a:solidFill>
              <a:ln w="25400" cap="flat" cmpd="sng" algn="ctr">
                <a:noFill/>
                <a:prstDash val="solid"/>
              </a:ln>
              <a:effectLst>
                <a:innerShdw blurRad="63500" dist="25400" dir="18660000">
                  <a:prstClr val="black">
                    <a:alpha val="35000"/>
                  </a:prstClr>
                </a:innerShdw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3300" kern="0" dirty="0">
                  <a:solidFill>
                    <a:srgbClr val="FFFFFF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2831139" y="2989776"/>
              <a:ext cx="1110456" cy="5003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prstClr val="white"/>
                  </a:solidFill>
                  <a:latin typeface="微软雅黑" pitchFamily="34" charset="-122"/>
                </a:rPr>
                <a:t>名称</a:t>
              </a: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1965141" y="2312877"/>
            <a:ext cx="725812" cy="727279"/>
            <a:chOff x="2845016" y="2727979"/>
            <a:chExt cx="1072726" cy="1074895"/>
          </a:xfrm>
        </p:grpSpPr>
        <p:grpSp>
          <p:nvGrpSpPr>
            <p:cNvPr id="80" name="Group 10"/>
            <p:cNvGrpSpPr/>
            <p:nvPr/>
          </p:nvGrpSpPr>
          <p:grpSpPr>
            <a:xfrm>
              <a:off x="2845016" y="2727979"/>
              <a:ext cx="1072726" cy="1074895"/>
              <a:chOff x="3692576" y="1742634"/>
              <a:chExt cx="2790379" cy="2796023"/>
            </a:xfrm>
          </p:grpSpPr>
          <p:grpSp>
            <p:nvGrpSpPr>
              <p:cNvPr id="82" name="组合 79"/>
              <p:cNvGrpSpPr>
                <a:grpSpLocks/>
              </p:cNvGrpSpPr>
              <p:nvPr/>
            </p:nvGrpSpPr>
            <p:grpSpPr bwMode="auto">
              <a:xfrm>
                <a:off x="3692576" y="1742634"/>
                <a:ext cx="2790379" cy="2796023"/>
                <a:chOff x="6379729" y="2488774"/>
                <a:chExt cx="2513016" cy="2513016"/>
              </a:xfrm>
            </p:grpSpPr>
            <p:sp>
              <p:nvSpPr>
                <p:cNvPr id="84" name="任意多边形 82"/>
                <p:cNvSpPr/>
                <p:nvPr/>
              </p:nvSpPr>
              <p:spPr>
                <a:xfrm rot="3738964">
                  <a:off x="6379729" y="2488774"/>
                  <a:ext cx="2513016" cy="2513016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FFFFFF"/>
                    </a:gs>
                    <a:gs pos="88000">
                      <a:srgbClr val="FFFFFF">
                        <a:lumMod val="72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outerShdw blurRad="127000" dist="63500" dir="7380000" sx="102000" sy="102000" algn="tr" rotWithShape="0">
                    <a:prstClr val="black">
                      <a:alpha val="39000"/>
                    </a:prstClr>
                  </a:outerShdw>
                </a:effectLst>
              </p:spPr>
              <p:txBody>
                <a:bodyPr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3300" kern="0">
                    <a:solidFill>
                      <a:srgbClr val="FFFFFF"/>
                    </a:solidFill>
                    <a:latin typeface="微软雅黑"/>
                  </a:endParaRPr>
                </a:p>
              </p:txBody>
            </p:sp>
            <p:sp>
              <p:nvSpPr>
                <p:cNvPr id="85" name="任意多边形 83"/>
                <p:cNvSpPr/>
                <p:nvPr/>
              </p:nvSpPr>
              <p:spPr>
                <a:xfrm rot="16377237">
                  <a:off x="6409518" y="2506881"/>
                  <a:ext cx="2476803" cy="2476800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29000">
                      <a:srgbClr val="FFFFFF"/>
                    </a:gs>
                    <a:gs pos="98000">
                      <a:srgbClr val="FFFFFF">
                        <a:lumMod val="75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softEdge rad="0"/>
                </a:effec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3300" kern="0">
                    <a:solidFill>
                      <a:srgbClr val="FFFFFF"/>
                    </a:solidFill>
                    <a:latin typeface="微软雅黑"/>
                    <a:ea typeface="微软雅黑"/>
                  </a:endParaRPr>
                </a:p>
              </p:txBody>
            </p:sp>
          </p:grpSp>
          <p:sp>
            <p:nvSpPr>
              <p:cNvPr id="83" name="椭圆 80"/>
              <p:cNvSpPr/>
              <p:nvPr/>
            </p:nvSpPr>
            <p:spPr bwMode="auto">
              <a:xfrm>
                <a:off x="4101618" y="2137562"/>
                <a:ext cx="2016471" cy="2020558"/>
              </a:xfrm>
              <a:prstGeom prst="ellipse">
                <a:avLst/>
              </a:prstGeom>
              <a:solidFill>
                <a:srgbClr val="679E2A"/>
              </a:solidFill>
              <a:ln w="25400" cap="flat" cmpd="sng" algn="ctr">
                <a:noFill/>
                <a:prstDash val="solid"/>
              </a:ln>
              <a:effectLst>
                <a:innerShdw blurRad="63500" dist="25400" dir="18660000">
                  <a:prstClr val="black">
                    <a:alpha val="35000"/>
                  </a:prstClr>
                </a:innerShdw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3300" kern="0" dirty="0">
                  <a:solidFill>
                    <a:srgbClr val="FFFFFF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2907765" y="2989774"/>
              <a:ext cx="979703" cy="5003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prstClr val="white"/>
                  </a:solidFill>
                  <a:latin typeface="微软雅黑" pitchFamily="34" charset="-122"/>
                </a:rPr>
                <a:t>体裁</a:t>
              </a: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2556067" y="3970439"/>
            <a:ext cx="725812" cy="727279"/>
            <a:chOff x="2845016" y="2727979"/>
            <a:chExt cx="1072726" cy="1074895"/>
          </a:xfrm>
        </p:grpSpPr>
        <p:grpSp>
          <p:nvGrpSpPr>
            <p:cNvPr id="73" name="Group 10"/>
            <p:cNvGrpSpPr/>
            <p:nvPr/>
          </p:nvGrpSpPr>
          <p:grpSpPr>
            <a:xfrm>
              <a:off x="2845016" y="2727979"/>
              <a:ext cx="1072726" cy="1074895"/>
              <a:chOff x="3692576" y="1742634"/>
              <a:chExt cx="2790379" cy="2796023"/>
            </a:xfrm>
          </p:grpSpPr>
          <p:grpSp>
            <p:nvGrpSpPr>
              <p:cNvPr id="76" name="组合 79"/>
              <p:cNvGrpSpPr>
                <a:grpSpLocks/>
              </p:cNvGrpSpPr>
              <p:nvPr/>
            </p:nvGrpSpPr>
            <p:grpSpPr bwMode="auto">
              <a:xfrm>
                <a:off x="3692576" y="1742634"/>
                <a:ext cx="2790379" cy="2796023"/>
                <a:chOff x="6379729" y="2488774"/>
                <a:chExt cx="2513016" cy="2513016"/>
              </a:xfrm>
            </p:grpSpPr>
            <p:sp>
              <p:nvSpPr>
                <p:cNvPr id="78" name="任意多边形 82"/>
                <p:cNvSpPr/>
                <p:nvPr/>
              </p:nvSpPr>
              <p:spPr>
                <a:xfrm rot="3738964">
                  <a:off x="6379729" y="2488774"/>
                  <a:ext cx="2513016" cy="2513016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FFFFFF"/>
                    </a:gs>
                    <a:gs pos="88000">
                      <a:srgbClr val="FFFFFF">
                        <a:lumMod val="72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outerShdw blurRad="127000" dist="63500" dir="7380000" sx="102000" sy="102000" algn="tr" rotWithShape="0">
                    <a:prstClr val="black">
                      <a:alpha val="39000"/>
                    </a:prstClr>
                  </a:outerShdw>
                </a:effectLst>
              </p:spPr>
              <p:txBody>
                <a:bodyPr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3300" kern="0">
                    <a:solidFill>
                      <a:srgbClr val="FFFFFF"/>
                    </a:solidFill>
                    <a:latin typeface="微软雅黑"/>
                  </a:endParaRPr>
                </a:p>
              </p:txBody>
            </p:sp>
            <p:sp>
              <p:nvSpPr>
                <p:cNvPr id="79" name="任意多边形 83"/>
                <p:cNvSpPr/>
                <p:nvPr/>
              </p:nvSpPr>
              <p:spPr>
                <a:xfrm rot="16377237">
                  <a:off x="6409518" y="2506881"/>
                  <a:ext cx="2476803" cy="2476800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29000">
                      <a:srgbClr val="FFFFFF"/>
                    </a:gs>
                    <a:gs pos="98000">
                      <a:srgbClr val="FFFFFF">
                        <a:lumMod val="75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softEdge rad="0"/>
                </a:effec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3300" kern="0">
                    <a:solidFill>
                      <a:srgbClr val="FFFFFF"/>
                    </a:solidFill>
                    <a:latin typeface="微软雅黑"/>
                    <a:ea typeface="微软雅黑"/>
                  </a:endParaRPr>
                </a:p>
              </p:txBody>
            </p:sp>
          </p:grpSp>
          <p:sp>
            <p:nvSpPr>
              <p:cNvPr id="77" name="椭圆 80"/>
              <p:cNvSpPr/>
              <p:nvPr/>
            </p:nvSpPr>
            <p:spPr bwMode="auto">
              <a:xfrm>
                <a:off x="4101618" y="2137562"/>
                <a:ext cx="2016471" cy="2020558"/>
              </a:xfrm>
              <a:prstGeom prst="ellipse">
                <a:avLst/>
              </a:prstGeom>
              <a:solidFill>
                <a:srgbClr val="679E2A"/>
              </a:solidFill>
              <a:ln w="25400" cap="flat" cmpd="sng" algn="ctr">
                <a:noFill/>
                <a:prstDash val="solid"/>
              </a:ln>
              <a:effectLst>
                <a:innerShdw blurRad="63500" dist="25400" dir="18660000">
                  <a:prstClr val="black">
                    <a:alpha val="35000"/>
                  </a:prstClr>
                </a:innerShdw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3300" kern="0" dirty="0">
                  <a:solidFill>
                    <a:srgbClr val="FFFFFF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74" name="TextBox 73"/>
            <p:cNvSpPr txBox="1"/>
            <p:nvPr/>
          </p:nvSpPr>
          <p:spPr>
            <a:xfrm>
              <a:off x="2911683" y="2889329"/>
              <a:ext cx="877661" cy="86427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prstClr val="white"/>
                  </a:solidFill>
                  <a:latin typeface="微软雅黑" pitchFamily="34" charset="-122"/>
                </a:rPr>
                <a:t>开发者</a:t>
              </a: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5247179" y="3975477"/>
            <a:ext cx="725812" cy="727279"/>
            <a:chOff x="2845016" y="2727979"/>
            <a:chExt cx="1072726" cy="1074895"/>
          </a:xfrm>
        </p:grpSpPr>
        <p:grpSp>
          <p:nvGrpSpPr>
            <p:cNvPr id="67" name="Group 10"/>
            <p:cNvGrpSpPr/>
            <p:nvPr/>
          </p:nvGrpSpPr>
          <p:grpSpPr>
            <a:xfrm>
              <a:off x="2845016" y="2727979"/>
              <a:ext cx="1072726" cy="1074895"/>
              <a:chOff x="3692576" y="1742634"/>
              <a:chExt cx="2790379" cy="2796023"/>
            </a:xfrm>
          </p:grpSpPr>
          <p:grpSp>
            <p:nvGrpSpPr>
              <p:cNvPr id="69" name="组合 79"/>
              <p:cNvGrpSpPr>
                <a:grpSpLocks/>
              </p:cNvGrpSpPr>
              <p:nvPr/>
            </p:nvGrpSpPr>
            <p:grpSpPr bwMode="auto">
              <a:xfrm>
                <a:off x="3692576" y="1742634"/>
                <a:ext cx="2790379" cy="2796023"/>
                <a:chOff x="6379729" y="2488774"/>
                <a:chExt cx="2513016" cy="2513016"/>
              </a:xfrm>
            </p:grpSpPr>
            <p:sp>
              <p:nvSpPr>
                <p:cNvPr id="71" name="任意多边形 82"/>
                <p:cNvSpPr/>
                <p:nvPr/>
              </p:nvSpPr>
              <p:spPr>
                <a:xfrm rot="3738964">
                  <a:off x="6379729" y="2488774"/>
                  <a:ext cx="2513016" cy="2513016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FFFFFF"/>
                    </a:gs>
                    <a:gs pos="88000">
                      <a:srgbClr val="FFFFFF">
                        <a:lumMod val="72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outerShdw blurRad="127000" dist="63500" dir="7380000" sx="102000" sy="102000" algn="tr" rotWithShape="0">
                    <a:prstClr val="black">
                      <a:alpha val="39000"/>
                    </a:prstClr>
                  </a:outerShdw>
                </a:effectLst>
              </p:spPr>
              <p:txBody>
                <a:bodyPr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3300" kern="0">
                    <a:solidFill>
                      <a:srgbClr val="FFFFFF"/>
                    </a:solidFill>
                    <a:latin typeface="微软雅黑"/>
                  </a:endParaRPr>
                </a:p>
              </p:txBody>
            </p:sp>
            <p:sp>
              <p:nvSpPr>
                <p:cNvPr id="72" name="任意多边形 83"/>
                <p:cNvSpPr/>
                <p:nvPr/>
              </p:nvSpPr>
              <p:spPr>
                <a:xfrm rot="16377237">
                  <a:off x="6409518" y="2506881"/>
                  <a:ext cx="2476803" cy="2476800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29000">
                      <a:srgbClr val="FFFFFF"/>
                    </a:gs>
                    <a:gs pos="98000">
                      <a:srgbClr val="FFFFFF">
                        <a:lumMod val="75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softEdge rad="0"/>
                </a:effec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3300" kern="0">
                    <a:solidFill>
                      <a:srgbClr val="FFFFFF"/>
                    </a:solidFill>
                    <a:latin typeface="微软雅黑"/>
                    <a:ea typeface="微软雅黑"/>
                  </a:endParaRPr>
                </a:p>
              </p:txBody>
            </p:sp>
          </p:grpSp>
          <p:sp>
            <p:nvSpPr>
              <p:cNvPr id="70" name="椭圆 80"/>
              <p:cNvSpPr/>
              <p:nvPr/>
            </p:nvSpPr>
            <p:spPr bwMode="auto">
              <a:xfrm>
                <a:off x="4101618" y="2137562"/>
                <a:ext cx="2016471" cy="2020558"/>
              </a:xfrm>
              <a:prstGeom prst="ellipse">
                <a:avLst/>
              </a:prstGeom>
              <a:solidFill>
                <a:srgbClr val="679E2A"/>
              </a:solidFill>
              <a:ln w="25400" cap="flat" cmpd="sng" algn="ctr">
                <a:noFill/>
                <a:prstDash val="solid"/>
              </a:ln>
              <a:effectLst>
                <a:innerShdw blurRad="63500" dist="25400" dir="18660000">
                  <a:prstClr val="black">
                    <a:alpha val="35000"/>
                  </a:prstClr>
                </a:innerShdw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3300" kern="0" dirty="0">
                  <a:solidFill>
                    <a:srgbClr val="FFFFFF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2908254" y="3017869"/>
              <a:ext cx="956222" cy="5003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prstClr val="white"/>
                  </a:solidFill>
                  <a:latin typeface="微软雅黑" pitchFamily="34" charset="-122"/>
                </a:rPr>
                <a:t>摘要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02302827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35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3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45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5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3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150"/>
                            </p:stCondLst>
                            <p:childTnLst>
                              <p:par>
                                <p:cTn id="3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35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3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5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3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850"/>
                            </p:stCondLst>
                            <p:childTnLst>
                              <p:par>
                                <p:cTn id="4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35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3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5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1" name="矩形 34"/>
          <p:cNvGrpSpPr>
            <a:grpSpLocks/>
          </p:cNvGrpSpPr>
          <p:nvPr/>
        </p:nvGrpSpPr>
        <p:grpSpPr bwMode="auto">
          <a:xfrm>
            <a:off x="-23812" y="2166937"/>
            <a:ext cx="9314260" cy="109538"/>
            <a:chOff x="634" y="2396"/>
            <a:chExt cx="6470" cy="238"/>
          </a:xfrm>
        </p:grpSpPr>
        <p:pic>
          <p:nvPicPr>
            <p:cNvPr id="20486" name="矩形 34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34" y="2396"/>
              <a:ext cx="6470" cy="2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487" name="Text Box 4"/>
            <p:cNvSpPr txBox="1">
              <a:spLocks noChangeArrowheads="1"/>
            </p:cNvSpPr>
            <p:nvPr/>
          </p:nvSpPr>
          <p:spPr bwMode="auto">
            <a:xfrm rot="-5400000">
              <a:off x="3769" y="-700"/>
              <a:ext cx="102" cy="63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eaVert" anchor="ctr"/>
            <a:lstStyle/>
            <a:p>
              <a:pPr algn="ctr"/>
              <a:endParaRPr lang="zh-CN" altLang="en-US" sz="600" b="1"/>
            </a:p>
          </p:txBody>
        </p:sp>
      </p:grpSp>
      <p:sp>
        <p:nvSpPr>
          <p:cNvPr id="12" name="椭圆 11"/>
          <p:cNvSpPr/>
          <p:nvPr/>
        </p:nvSpPr>
        <p:spPr>
          <a:xfrm>
            <a:off x="3822085" y="1563280"/>
            <a:ext cx="1299658" cy="1298468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r>
              <a:rPr lang="en-US" altLang="zh-CN" sz="4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04</a:t>
            </a:r>
          </a:p>
        </p:txBody>
      </p:sp>
      <p:sp>
        <p:nvSpPr>
          <p:cNvPr id="20485" name="文本框 13"/>
          <p:cNvSpPr txBox="1">
            <a:spLocks noChangeArrowheads="1"/>
          </p:cNvSpPr>
          <p:nvPr/>
        </p:nvSpPr>
        <p:spPr bwMode="auto">
          <a:xfrm>
            <a:off x="2699792" y="2968229"/>
            <a:ext cx="3553358" cy="577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zh-CN" altLang="en-US" sz="3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总结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6284086" y="4299943"/>
            <a:ext cx="1178923" cy="99058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" name="同心圆 11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0" name="椭圆 12"/>
            <p:cNvSpPr/>
            <p:nvPr/>
          </p:nvSpPr>
          <p:spPr>
            <a:xfrm>
              <a:off x="392112" y="760412"/>
              <a:ext cx="3825874" cy="3825874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757398" y="4707084"/>
            <a:ext cx="630038" cy="52938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" name="同心圆 14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4" name="椭圆 15"/>
            <p:cNvSpPr/>
            <p:nvPr/>
          </p:nvSpPr>
          <p:spPr>
            <a:xfrm>
              <a:off x="392112" y="760412"/>
              <a:ext cx="3825874" cy="3825874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435980" y="5063807"/>
            <a:ext cx="890249" cy="74802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6" name="同心圆 17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7" name="椭圆 18"/>
            <p:cNvSpPr/>
            <p:nvPr/>
          </p:nvSpPr>
          <p:spPr>
            <a:xfrm>
              <a:off x="392112" y="760412"/>
              <a:ext cx="3825874" cy="3825874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757778" y="4841201"/>
            <a:ext cx="685592" cy="57606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9" name="同心圆 20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20" name="椭圆 21"/>
            <p:cNvSpPr/>
            <p:nvPr/>
          </p:nvSpPr>
          <p:spPr>
            <a:xfrm>
              <a:off x="392112" y="760412"/>
              <a:ext cx="3825874" cy="3825874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66340" y="5134279"/>
            <a:ext cx="588678" cy="49463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2" name="同心圆 23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23" name="椭圆 24"/>
            <p:cNvSpPr/>
            <p:nvPr/>
          </p:nvSpPr>
          <p:spPr>
            <a:xfrm>
              <a:off x="392112" y="760412"/>
              <a:ext cx="3825874" cy="3825874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961991" y="4569885"/>
            <a:ext cx="252414" cy="21209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5" name="同心圆 26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26" name="椭圆 27"/>
            <p:cNvSpPr/>
            <p:nvPr/>
          </p:nvSpPr>
          <p:spPr>
            <a:xfrm>
              <a:off x="392112" y="760412"/>
              <a:ext cx="3825874" cy="3825874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180838" y="4411336"/>
            <a:ext cx="528914" cy="44441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8" name="同心圆 29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29" name="椭圆 30"/>
            <p:cNvSpPr/>
            <p:nvPr/>
          </p:nvSpPr>
          <p:spPr>
            <a:xfrm>
              <a:off x="392112" y="760412"/>
              <a:ext cx="3825874" cy="3825874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8700986" y="4401221"/>
            <a:ext cx="1178923" cy="99058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1" name="同心圆 32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32" name="椭圆 33"/>
            <p:cNvSpPr/>
            <p:nvPr/>
          </p:nvSpPr>
          <p:spPr>
            <a:xfrm>
              <a:off x="392112" y="760412"/>
              <a:ext cx="3825874" cy="3825874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419051" y="4360488"/>
            <a:ext cx="223013" cy="18738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4" name="同心圆 35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35" name="椭圆 36"/>
            <p:cNvSpPr/>
            <p:nvPr/>
          </p:nvSpPr>
          <p:spPr>
            <a:xfrm>
              <a:off x="392112" y="760412"/>
              <a:ext cx="3825874" cy="3825874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942885" y="4894390"/>
            <a:ext cx="1178923" cy="99058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7" name="同心圆 38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38" name="椭圆 39"/>
            <p:cNvSpPr/>
            <p:nvPr/>
          </p:nvSpPr>
          <p:spPr>
            <a:xfrm>
              <a:off x="392112" y="760412"/>
              <a:ext cx="3825873" cy="3825873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275029" y="4689485"/>
            <a:ext cx="520034" cy="43695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0" name="同心圆 41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41" name="椭圆 42"/>
            <p:cNvSpPr/>
            <p:nvPr/>
          </p:nvSpPr>
          <p:spPr>
            <a:xfrm>
              <a:off x="392112" y="760412"/>
              <a:ext cx="3825874" cy="3825874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291040" y="4972059"/>
            <a:ext cx="316781" cy="26617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3" name="同心圆 44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44" name="椭圆 45"/>
            <p:cNvSpPr/>
            <p:nvPr/>
          </p:nvSpPr>
          <p:spPr>
            <a:xfrm>
              <a:off x="392112" y="760412"/>
              <a:ext cx="3825874" cy="3825874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17128" y="4763425"/>
            <a:ext cx="158390" cy="13308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6" name="同心圆 47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47" name="椭圆 48"/>
            <p:cNvSpPr/>
            <p:nvPr/>
          </p:nvSpPr>
          <p:spPr>
            <a:xfrm>
              <a:off x="392112" y="760412"/>
              <a:ext cx="3825874" cy="3825874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5257725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4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4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50"/>
                            </p:stCondLst>
                            <p:childTnLst>
                              <p:par>
                                <p:cTn id="24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52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52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6" presetClass="emph" presetSubtype="0" repeatCount="3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4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26" presetClass="emph" presetSubtype="0" repeatCount="3000" fill="hold" nodeType="withEffect">
                                  <p:stCondLst>
                                    <p:cond delay="7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7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8" presetID="26" presetClass="emph" presetSubtype="0" repeatCount="3000" fill="hold" nodeType="withEffect">
                                  <p:stCondLst>
                                    <p:cond delay="4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0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26" presetClass="emph" presetSubtype="0" repeatCount="3000" fill="hold" nodeType="withEffect">
                                  <p:stCondLst>
                                    <p:cond delay="8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3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接连接符 26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679E2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08957" y="206330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团队项目管理</a:t>
            </a:r>
            <a:endParaRPr kumimoji="0" lang="zh-CN" altLang="en-US" sz="20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07504" y="1665463"/>
            <a:ext cx="1927111" cy="1878815"/>
            <a:chOff x="1403648" y="1851670"/>
            <a:chExt cx="1169410" cy="1088255"/>
          </a:xfrm>
        </p:grpSpPr>
        <p:sp>
          <p:nvSpPr>
            <p:cNvPr id="26" name="六边形 25"/>
            <p:cNvSpPr/>
            <p:nvPr/>
          </p:nvSpPr>
          <p:spPr>
            <a:xfrm>
              <a:off x="1403648" y="1851670"/>
              <a:ext cx="1169410" cy="1008112"/>
            </a:xfrm>
            <a:prstGeom prst="hexagon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6" name="矩形 15"/>
            <p:cNvSpPr>
              <a:spLocks noChangeArrowheads="1"/>
            </p:cNvSpPr>
            <p:nvPr/>
          </p:nvSpPr>
          <p:spPr bwMode="auto">
            <a:xfrm>
              <a:off x="1696433" y="1906555"/>
              <a:ext cx="556505" cy="1033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dirty="0">
                  <a:solidFill>
                    <a:srgbClr val="679E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团队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679E2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dirty="0">
                  <a:solidFill>
                    <a:srgbClr val="679E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项目</a:t>
              </a:r>
              <a:endParaRPr lang="en-US" altLang="zh-CN" sz="2400" b="1" dirty="0">
                <a:solidFill>
                  <a:srgbClr val="679E2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dirty="0">
                  <a:solidFill>
                    <a:srgbClr val="679E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管理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679E2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3265049" y="741911"/>
            <a:ext cx="868316" cy="748548"/>
            <a:chOff x="1403648" y="1851670"/>
            <a:chExt cx="1169410" cy="1008112"/>
          </a:xfrm>
        </p:grpSpPr>
        <p:sp>
          <p:nvSpPr>
            <p:cNvPr id="48" name="六边形 47"/>
            <p:cNvSpPr/>
            <p:nvPr/>
          </p:nvSpPr>
          <p:spPr>
            <a:xfrm>
              <a:off x="1403648" y="1851670"/>
              <a:ext cx="1169410" cy="1008112"/>
            </a:xfrm>
            <a:prstGeom prst="hexagon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79E2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9" name="矩形 15"/>
            <p:cNvSpPr>
              <a:spLocks noChangeArrowheads="1"/>
            </p:cNvSpPr>
            <p:nvPr/>
          </p:nvSpPr>
          <p:spPr bwMode="auto">
            <a:xfrm>
              <a:off x="1615167" y="1892776"/>
              <a:ext cx="732284" cy="841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srgbClr val="679E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成员</a:t>
              </a:r>
              <a:endParaRPr lang="en-US" altLang="zh-CN" sz="1400" dirty="0">
                <a:solidFill>
                  <a:srgbClr val="679E2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srgbClr val="679E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分工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679E2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sp>
        <p:nvSpPr>
          <p:cNvPr id="50" name="TextBox 15"/>
          <p:cNvSpPr>
            <a:spLocks noChangeArrowheads="1"/>
          </p:cNvSpPr>
          <p:nvPr/>
        </p:nvSpPr>
        <p:spPr bwMode="auto">
          <a:xfrm>
            <a:off x="4388221" y="717005"/>
            <a:ext cx="4235577" cy="798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王少康负责</a:t>
            </a: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整体设计和搜索部分，卢俊宇负责信息推荐部分，刘宇龙负责可视化分析部分，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杨雪</a:t>
            </a: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荣负责实体关系属性分析和文档</a:t>
            </a:r>
            <a:r>
              <a:rPr lang="en-US" altLang="zh-CN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撰写。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3265049" y="1773893"/>
            <a:ext cx="868316" cy="748548"/>
            <a:chOff x="1403648" y="1851670"/>
            <a:chExt cx="1169410" cy="1008112"/>
          </a:xfrm>
        </p:grpSpPr>
        <p:sp>
          <p:nvSpPr>
            <p:cNvPr id="52" name="六边形 51"/>
            <p:cNvSpPr/>
            <p:nvPr/>
          </p:nvSpPr>
          <p:spPr>
            <a:xfrm>
              <a:off x="1403648" y="1851670"/>
              <a:ext cx="1169410" cy="1008112"/>
            </a:xfrm>
            <a:prstGeom prst="hexagon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79E2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3" name="矩形 15"/>
            <p:cNvSpPr>
              <a:spLocks noChangeArrowheads="1"/>
            </p:cNvSpPr>
            <p:nvPr/>
          </p:nvSpPr>
          <p:spPr bwMode="auto">
            <a:xfrm>
              <a:off x="1615167" y="1928170"/>
              <a:ext cx="732284" cy="841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srgbClr val="679E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经验</a:t>
              </a:r>
              <a:endParaRPr lang="en-US" altLang="zh-CN" sz="1400" dirty="0">
                <a:solidFill>
                  <a:srgbClr val="679E2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srgbClr val="679E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教训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679E2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sp>
        <p:nvSpPr>
          <p:cNvPr id="54" name="TextBox 15"/>
          <p:cNvSpPr>
            <a:spLocks noChangeArrowheads="1"/>
          </p:cNvSpPr>
          <p:nvPr/>
        </p:nvSpPr>
        <p:spPr bwMode="auto">
          <a:xfrm>
            <a:off x="4393166" y="1879222"/>
            <a:ext cx="4190870" cy="24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遇到各种各样的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bug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，包括在工程实现和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Sparql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查询两部分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。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3265049" y="2805874"/>
            <a:ext cx="868316" cy="748548"/>
            <a:chOff x="1403648" y="1851670"/>
            <a:chExt cx="1169410" cy="1008112"/>
          </a:xfrm>
        </p:grpSpPr>
        <p:sp>
          <p:nvSpPr>
            <p:cNvPr id="56" name="六边形 55"/>
            <p:cNvSpPr/>
            <p:nvPr/>
          </p:nvSpPr>
          <p:spPr>
            <a:xfrm>
              <a:off x="1403648" y="1851670"/>
              <a:ext cx="1169410" cy="1008112"/>
            </a:xfrm>
            <a:prstGeom prst="hexagon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79E2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矩形 15"/>
            <p:cNvSpPr>
              <a:spLocks noChangeArrowheads="1"/>
            </p:cNvSpPr>
            <p:nvPr/>
          </p:nvSpPr>
          <p:spPr bwMode="auto">
            <a:xfrm>
              <a:off x="1615165" y="1925460"/>
              <a:ext cx="732284" cy="841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679E2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项目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679E2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679E2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管理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679E2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sp>
        <p:nvSpPr>
          <p:cNvPr id="58" name="TextBox 15"/>
          <p:cNvSpPr>
            <a:spLocks noChangeArrowheads="1"/>
          </p:cNvSpPr>
          <p:nvPr/>
        </p:nvSpPr>
        <p:spPr bwMode="auto">
          <a:xfrm>
            <a:off x="4348650" y="2668775"/>
            <a:ext cx="419087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首先小组成员对整个项目讨论分工，每个人负责各自的任务，当遇见不会时就在群里讨</a:t>
            </a:r>
            <a:r>
              <a:rPr lang="zh-CN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论或当面交流。</a:t>
            </a: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在团队合作过程中每个人报告自己的项目进度，并且与各自的项目搭档沟通好时间安排。最后由王少康对整个功能的实现做</a:t>
            </a:r>
            <a:r>
              <a:rPr lang="zh-CN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统一整理设</a:t>
            </a: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计。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B67EF28-81CB-4468-90AB-D8F03CCD2FE5}"/>
              </a:ext>
            </a:extLst>
          </p:cNvPr>
          <p:cNvGrpSpPr/>
          <p:nvPr/>
        </p:nvGrpSpPr>
        <p:grpSpPr>
          <a:xfrm>
            <a:off x="3299867" y="3943186"/>
            <a:ext cx="868316" cy="748548"/>
            <a:chOff x="1403648" y="1851670"/>
            <a:chExt cx="1169410" cy="1008112"/>
          </a:xfrm>
        </p:grpSpPr>
        <p:sp>
          <p:nvSpPr>
            <p:cNvPr id="33" name="六边形 32">
              <a:extLst>
                <a:ext uri="{FF2B5EF4-FFF2-40B4-BE49-F238E27FC236}">
                  <a16:creationId xmlns:a16="http://schemas.microsoft.com/office/drawing/2014/main" id="{CE394AED-D050-4EFD-AF73-1F3C11F6B64A}"/>
                </a:ext>
              </a:extLst>
            </p:cNvPr>
            <p:cNvSpPr/>
            <p:nvPr/>
          </p:nvSpPr>
          <p:spPr>
            <a:xfrm>
              <a:off x="1403648" y="1851670"/>
              <a:ext cx="1169410" cy="1008112"/>
            </a:xfrm>
            <a:prstGeom prst="hexagon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679E2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特色功能</a:t>
              </a:r>
            </a:p>
          </p:txBody>
        </p:sp>
        <p:sp>
          <p:nvSpPr>
            <p:cNvPr id="34" name="矩形 15">
              <a:extLst>
                <a:ext uri="{FF2B5EF4-FFF2-40B4-BE49-F238E27FC236}">
                  <a16:creationId xmlns:a16="http://schemas.microsoft.com/office/drawing/2014/main" id="{BFC7770C-ED08-4481-84D4-11D72437E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6915" y="1925460"/>
              <a:ext cx="248788" cy="610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79E2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sp>
        <p:nvSpPr>
          <p:cNvPr id="35" name="TextBox 15">
            <a:extLst>
              <a:ext uri="{FF2B5EF4-FFF2-40B4-BE49-F238E27FC236}">
                <a16:creationId xmlns:a16="http://schemas.microsoft.com/office/drawing/2014/main" id="{67EA6C1D-032F-42DD-AA4F-318A33D7D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984" y="4048516"/>
            <a:ext cx="4156052" cy="521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系统的特色功能在于推荐部分，通过用户的搜索关键词来推荐与内容或体裁等方面相关的内容。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2C3FAC0B-5F99-4344-AA4A-0A5BE4360572}"/>
              </a:ext>
            </a:extLst>
          </p:cNvPr>
          <p:cNvCxnSpPr/>
          <p:nvPr/>
        </p:nvCxnSpPr>
        <p:spPr>
          <a:xfrm>
            <a:off x="2034615" y="2571750"/>
            <a:ext cx="1169233" cy="1725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5A98B546-32C7-4298-ACB2-025C82A57B95}"/>
              </a:ext>
            </a:extLst>
          </p:cNvPr>
          <p:cNvCxnSpPr/>
          <p:nvPr/>
        </p:nvCxnSpPr>
        <p:spPr>
          <a:xfrm>
            <a:off x="2034615" y="2571750"/>
            <a:ext cx="1230434" cy="50405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5950EFD-F58C-4581-B743-5FE5C5C6A057}"/>
              </a:ext>
            </a:extLst>
          </p:cNvPr>
          <p:cNvCxnSpPr>
            <a:endCxn id="52" idx="3"/>
          </p:cNvCxnSpPr>
          <p:nvPr/>
        </p:nvCxnSpPr>
        <p:spPr>
          <a:xfrm flipV="1">
            <a:off x="2065215" y="2148167"/>
            <a:ext cx="1199834" cy="385749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974BACFD-DAA0-4F20-96D2-C1272E9A5EA5}"/>
              </a:ext>
            </a:extLst>
          </p:cNvPr>
          <p:cNvCxnSpPr/>
          <p:nvPr/>
        </p:nvCxnSpPr>
        <p:spPr>
          <a:xfrm flipV="1">
            <a:off x="2049915" y="1350619"/>
            <a:ext cx="1241790" cy="1183297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352807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1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2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4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9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2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7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2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2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50" grpId="0" bldLvl="0" autoUpdateAnimBg="0"/>
      <p:bldP spid="54" grpId="0" bldLvl="0" autoUpdateAnimBg="0"/>
      <p:bldP spid="58" grpId="0" bldLvl="0" autoUpdateAnimBg="0"/>
      <p:bldP spid="35" grpId="0" bldLvl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接连接符 40"/>
          <p:cNvCxnSpPr/>
          <p:nvPr/>
        </p:nvCxnSpPr>
        <p:spPr>
          <a:xfrm>
            <a:off x="0" y="2544366"/>
            <a:ext cx="1379935" cy="0"/>
          </a:xfrm>
          <a:prstGeom prst="line">
            <a:avLst/>
          </a:prstGeom>
          <a:ln w="25400">
            <a:solidFill>
              <a:schemeClr val="bg1"/>
            </a:solidFill>
            <a:tailEnd type="oval" w="lg" len="lg"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cxnSpLocks/>
          </p:cNvCxnSpPr>
          <p:nvPr/>
        </p:nvCxnSpPr>
        <p:spPr>
          <a:xfrm>
            <a:off x="7399645" y="2544345"/>
            <a:ext cx="1636851" cy="27405"/>
          </a:xfrm>
          <a:prstGeom prst="line">
            <a:avLst/>
          </a:prstGeom>
          <a:ln w="25400">
            <a:solidFill>
              <a:schemeClr val="bg1"/>
            </a:solidFill>
            <a:tailEnd type="oval" w="lg" len="lg"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4450820" y="2558047"/>
            <a:ext cx="0" cy="711994"/>
          </a:xfrm>
          <a:prstGeom prst="line">
            <a:avLst/>
          </a:prstGeom>
          <a:ln w="25400">
            <a:solidFill>
              <a:schemeClr val="bg1"/>
            </a:solidFill>
            <a:tailEnd type="oval" w="lg" len="lg"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7391708" y="2621349"/>
            <a:ext cx="0" cy="711994"/>
          </a:xfrm>
          <a:prstGeom prst="line">
            <a:avLst/>
          </a:prstGeom>
          <a:ln w="25400">
            <a:solidFill>
              <a:schemeClr val="bg1"/>
            </a:solidFill>
            <a:tailEnd type="oval" w="lg" len="lg"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3008710" y="1797844"/>
            <a:ext cx="0" cy="713185"/>
          </a:xfrm>
          <a:prstGeom prst="line">
            <a:avLst/>
          </a:prstGeom>
          <a:ln w="25400">
            <a:solidFill>
              <a:schemeClr val="bg1"/>
            </a:solidFill>
            <a:tailEnd type="oval" w="lg" len="lg"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4"/>
          <p:cNvCxnSpPr/>
          <p:nvPr/>
        </p:nvCxnSpPr>
        <p:spPr>
          <a:xfrm flipV="1">
            <a:off x="5834052" y="1816894"/>
            <a:ext cx="0" cy="713185"/>
          </a:xfrm>
          <a:prstGeom prst="line">
            <a:avLst/>
          </a:prstGeom>
          <a:ln w="25400">
            <a:solidFill>
              <a:schemeClr val="bg1"/>
            </a:solidFill>
            <a:tailEnd type="oval" w="lg" len="lg"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cxnSpLocks/>
          </p:cNvCxnSpPr>
          <p:nvPr/>
        </p:nvCxnSpPr>
        <p:spPr>
          <a:xfrm>
            <a:off x="5834052" y="2544345"/>
            <a:ext cx="1565593" cy="7823"/>
          </a:xfrm>
          <a:prstGeom prst="line">
            <a:avLst/>
          </a:prstGeom>
          <a:ln w="25400">
            <a:solidFill>
              <a:schemeClr val="bg1"/>
            </a:solidFill>
            <a:tailEnd type="oval" w="lg" len="lg"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cxnSpLocks/>
          </p:cNvCxnSpPr>
          <p:nvPr/>
        </p:nvCxnSpPr>
        <p:spPr>
          <a:xfrm flipV="1">
            <a:off x="4489907" y="2544345"/>
            <a:ext cx="1344145" cy="6840"/>
          </a:xfrm>
          <a:prstGeom prst="line">
            <a:avLst/>
          </a:prstGeom>
          <a:ln w="25400">
            <a:solidFill>
              <a:schemeClr val="bg1"/>
            </a:solidFill>
            <a:tailEnd type="oval" w="lg" len="lg"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cxnSpLocks/>
          </p:cNvCxnSpPr>
          <p:nvPr/>
        </p:nvCxnSpPr>
        <p:spPr>
          <a:xfrm>
            <a:off x="3054547" y="2544345"/>
            <a:ext cx="1396273" cy="6840"/>
          </a:xfrm>
          <a:prstGeom prst="line">
            <a:avLst/>
          </a:prstGeom>
          <a:ln w="25400">
            <a:solidFill>
              <a:schemeClr val="bg1"/>
            </a:solidFill>
            <a:tailEnd type="oval" w="lg" len="lg"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960960" y="2544366"/>
            <a:ext cx="1056084" cy="0"/>
          </a:xfrm>
          <a:prstGeom prst="line">
            <a:avLst/>
          </a:prstGeom>
          <a:ln w="25400">
            <a:solidFill>
              <a:schemeClr val="bg1"/>
            </a:solidFill>
            <a:tailEnd type="oval" w="lg" len="lg"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2707948" y="1429134"/>
            <a:ext cx="601154" cy="60098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254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r>
              <a:rPr lang="en-US" altLang="zh-CN" sz="1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01</a:t>
            </a:r>
          </a:p>
        </p:txBody>
      </p:sp>
      <p:sp>
        <p:nvSpPr>
          <p:cNvPr id="3" name="椭圆 22"/>
          <p:cNvSpPr/>
          <p:nvPr/>
        </p:nvSpPr>
        <p:spPr>
          <a:xfrm>
            <a:off x="5534288" y="1489487"/>
            <a:ext cx="601003" cy="601927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254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r>
              <a:rPr lang="en-US" altLang="zh-CN" sz="1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03</a:t>
            </a:r>
          </a:p>
        </p:txBody>
      </p:sp>
      <p:sp>
        <p:nvSpPr>
          <p:cNvPr id="29" name="椭圆 28"/>
          <p:cNvSpPr/>
          <p:nvPr/>
        </p:nvSpPr>
        <p:spPr>
          <a:xfrm>
            <a:off x="7091131" y="3065459"/>
            <a:ext cx="601154" cy="601715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254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r>
              <a:rPr lang="en-US" altLang="zh-CN" sz="1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04</a:t>
            </a:r>
          </a:p>
        </p:txBody>
      </p:sp>
      <p:sp>
        <p:nvSpPr>
          <p:cNvPr id="32" name="椭圆 31"/>
          <p:cNvSpPr/>
          <p:nvPr/>
        </p:nvSpPr>
        <p:spPr>
          <a:xfrm>
            <a:off x="4113716" y="3095955"/>
            <a:ext cx="602345" cy="601715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254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r>
              <a:rPr lang="en-US" altLang="zh-CN" sz="1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02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658330" y="1755347"/>
            <a:ext cx="1580432" cy="1577996"/>
            <a:chOff x="658330" y="1755347"/>
            <a:chExt cx="1580432" cy="1577996"/>
          </a:xfrm>
        </p:grpSpPr>
        <p:sp>
          <p:nvSpPr>
            <p:cNvPr id="5" name="椭圆 4"/>
            <p:cNvSpPr/>
            <p:nvPr/>
          </p:nvSpPr>
          <p:spPr>
            <a:xfrm>
              <a:off x="658330" y="1755347"/>
              <a:ext cx="1580432" cy="157799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 sz="1400" b="1">
                <a:solidFill>
                  <a:srgbClr val="0547A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468" name="文本框 33"/>
            <p:cNvSpPr txBox="1">
              <a:spLocks noChangeArrowheads="1"/>
            </p:cNvSpPr>
            <p:nvPr/>
          </p:nvSpPr>
          <p:spPr bwMode="auto">
            <a:xfrm>
              <a:off x="724051" y="2152651"/>
              <a:ext cx="1448990" cy="7548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80" tIns="34290" rIns="68580" bIns="34290">
              <a:spAutoFit/>
            </a:bodyPr>
            <a:lstStyle/>
            <a:p>
              <a:pPr algn="ctr"/>
              <a:r>
                <a:rPr lang="zh-CN" altLang="en-US" sz="4500" b="1" dirty="0">
                  <a:solidFill>
                    <a:srgbClr val="679E2A"/>
                  </a:solidFill>
                  <a:latin typeface="微软雅黑" pitchFamily="34" charset="-122"/>
                  <a:ea typeface="微软雅黑" pitchFamily="34" charset="-122"/>
                </a:rPr>
                <a:t>目录</a:t>
              </a:r>
            </a:p>
          </p:txBody>
        </p:sp>
        <p:sp>
          <p:nvSpPr>
            <p:cNvPr id="18469" name="文本框 33"/>
            <p:cNvSpPr txBox="1">
              <a:spLocks noChangeArrowheads="1"/>
            </p:cNvSpPr>
            <p:nvPr/>
          </p:nvSpPr>
          <p:spPr bwMode="auto">
            <a:xfrm>
              <a:off x="762001" y="2749154"/>
              <a:ext cx="1345406" cy="238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80" tIns="34290" rIns="68580" bIns="34290">
              <a:spAutoFit/>
            </a:bodyPr>
            <a:lstStyle/>
            <a:p>
              <a:pPr algn="ctr"/>
              <a:endPara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921898" y="90972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电影图书游戏效果展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示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57620" y="38576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总体设计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14942" y="92867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详细设计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044862" y="3873108"/>
            <a:ext cx="64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3646971719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3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3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350"/>
                            </p:stCondLst>
                            <p:childTnLst>
                              <p:par>
                                <p:cTn id="76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3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9" dur="3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700"/>
                            </p:stCondLst>
                            <p:childTnLst>
                              <p:par>
                                <p:cTn id="8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3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3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050"/>
                            </p:stCondLst>
                            <p:childTnLst>
                              <p:par>
                                <p:cTn id="86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3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9" dur="3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/>
      <p:bldP spid="34" grpId="0"/>
      <p:bldP spid="3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679E2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224933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课程收获与建议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ea typeface="微软雅黑"/>
              </a:rPr>
              <a:t>延时符</a:t>
            </a:r>
          </a:p>
        </p:txBody>
      </p:sp>
      <p:grpSp>
        <p:nvGrpSpPr>
          <p:cNvPr id="74" name="组合 73"/>
          <p:cNvGrpSpPr/>
          <p:nvPr/>
        </p:nvGrpSpPr>
        <p:grpSpPr>
          <a:xfrm>
            <a:off x="482444" y="1178705"/>
            <a:ext cx="921203" cy="91559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6" name="同心圆 7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4634680" y="1203603"/>
            <a:ext cx="3609728" cy="322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en-US" altLang="zh-CN" dirty="0"/>
          </a:p>
          <a:p>
            <a:r>
              <a:rPr lang="en-US" altLang="zh-CN" dirty="0"/>
              <a:t>…</a:t>
            </a:r>
          </a:p>
        </p:txBody>
      </p:sp>
      <p:cxnSp>
        <p:nvCxnSpPr>
          <p:cNvPr id="86" name="直接连接符 85"/>
          <p:cNvCxnSpPr>
            <a:cxnSpLocks/>
          </p:cNvCxnSpPr>
          <p:nvPr/>
        </p:nvCxnSpPr>
        <p:spPr>
          <a:xfrm>
            <a:off x="1620125" y="1589850"/>
            <a:ext cx="1007659" cy="0"/>
          </a:xfrm>
          <a:prstGeom prst="line">
            <a:avLst/>
          </a:prstGeom>
          <a:ln w="6350">
            <a:solidFill>
              <a:schemeClr val="tx1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586902" y="1482614"/>
            <a:ext cx="71228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收获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A2072966-63E2-4BFA-9393-1C75379B0491}"/>
              </a:ext>
            </a:extLst>
          </p:cNvPr>
          <p:cNvGrpSpPr/>
          <p:nvPr/>
        </p:nvGrpSpPr>
        <p:grpSpPr>
          <a:xfrm>
            <a:off x="502550" y="3049198"/>
            <a:ext cx="921203" cy="91559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7" name="同心圆 75">
              <a:extLst>
                <a:ext uri="{FF2B5EF4-FFF2-40B4-BE49-F238E27FC236}">
                  <a16:creationId xmlns:a16="http://schemas.microsoft.com/office/drawing/2014/main" id="{BEAA8745-E26B-4E79-8AC1-1378016E12B2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9E2A1B55-72C4-4D5F-9679-A49A0B4F7BBD}"/>
                </a:ext>
              </a:extLst>
            </p:cNvPr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48963E2-8D11-412A-958D-2A2598A23698}"/>
              </a:ext>
            </a:extLst>
          </p:cNvPr>
          <p:cNvSpPr/>
          <p:nvPr/>
        </p:nvSpPr>
        <p:spPr>
          <a:xfrm>
            <a:off x="614337" y="3306941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86">
            <a:extLst>
              <a:ext uri="{FF2B5EF4-FFF2-40B4-BE49-F238E27FC236}">
                <a16:creationId xmlns:a16="http://schemas.microsoft.com/office/drawing/2014/main" id="{CDCA19BD-AACD-4CC5-8222-0AA9D7454FA6}"/>
              </a:ext>
            </a:extLst>
          </p:cNvPr>
          <p:cNvSpPr txBox="1"/>
          <p:nvPr/>
        </p:nvSpPr>
        <p:spPr>
          <a:xfrm>
            <a:off x="2911653" y="1200221"/>
            <a:ext cx="5234698" cy="931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400" dirty="0"/>
              <a:t>通过学习知识工程这门课，学会了使用</a:t>
            </a:r>
            <a:r>
              <a:rPr lang="en-US" altLang="zh-CN" sz="1400" dirty="0"/>
              <a:t>RDF/RDFS</a:t>
            </a:r>
            <a:r>
              <a:rPr lang="zh-CN" altLang="en-US" sz="1400" dirty="0"/>
              <a:t>来进行知识表示、构建</a:t>
            </a:r>
            <a:r>
              <a:rPr lang="en-US" altLang="zh-CN" sz="1400" dirty="0"/>
              <a:t>SPARQL</a:t>
            </a:r>
            <a:r>
              <a:rPr lang="zh-CN" altLang="en-US" sz="1400" dirty="0"/>
              <a:t>查询语句、</a:t>
            </a:r>
            <a:r>
              <a:rPr lang="en-US" altLang="zh-CN" sz="1400" dirty="0"/>
              <a:t>OWL</a:t>
            </a:r>
            <a:r>
              <a:rPr lang="zh-CN" altLang="en-US" sz="1400" dirty="0"/>
              <a:t>本体构造、链接数据以及知识图谱检索和推荐等相关知识。</a:t>
            </a:r>
            <a:endParaRPr lang="en-US" altLang="zh-CN" sz="1400" dirty="0"/>
          </a:p>
        </p:txBody>
      </p:sp>
      <p:sp>
        <p:nvSpPr>
          <p:cNvPr id="55" name="TextBox 84">
            <a:extLst>
              <a:ext uri="{FF2B5EF4-FFF2-40B4-BE49-F238E27FC236}">
                <a16:creationId xmlns:a16="http://schemas.microsoft.com/office/drawing/2014/main" id="{209918D9-38E8-45FE-81C0-402F4BC8FEFE}"/>
              </a:ext>
            </a:extLst>
          </p:cNvPr>
          <p:cNvSpPr txBox="1"/>
          <p:nvPr/>
        </p:nvSpPr>
        <p:spPr>
          <a:xfrm>
            <a:off x="4607245" y="3069001"/>
            <a:ext cx="3609728" cy="322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en-US" altLang="zh-CN" dirty="0"/>
          </a:p>
          <a:p>
            <a:r>
              <a:rPr lang="en-US" altLang="zh-CN" dirty="0"/>
              <a:t>…</a:t>
            </a:r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6090CD2C-D8DE-4FEC-9B18-5DF7561DBB7D}"/>
              </a:ext>
            </a:extLst>
          </p:cNvPr>
          <p:cNvCxnSpPr>
            <a:cxnSpLocks/>
          </p:cNvCxnSpPr>
          <p:nvPr/>
        </p:nvCxnSpPr>
        <p:spPr>
          <a:xfrm>
            <a:off x="1620125" y="3455248"/>
            <a:ext cx="1007659" cy="0"/>
          </a:xfrm>
          <a:prstGeom prst="line">
            <a:avLst/>
          </a:prstGeom>
          <a:ln w="6350">
            <a:solidFill>
              <a:schemeClr val="tx1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86">
            <a:extLst>
              <a:ext uri="{FF2B5EF4-FFF2-40B4-BE49-F238E27FC236}">
                <a16:creationId xmlns:a16="http://schemas.microsoft.com/office/drawing/2014/main" id="{86F24767-C5C1-47CD-85F7-07FC3723A092}"/>
              </a:ext>
            </a:extLst>
          </p:cNvPr>
          <p:cNvSpPr txBox="1"/>
          <p:nvPr/>
        </p:nvSpPr>
        <p:spPr>
          <a:xfrm>
            <a:off x="2901672" y="2718126"/>
            <a:ext cx="5342736" cy="15777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400" dirty="0"/>
              <a:t>课堂讲授的内容有些抽象，特别是对于没有计算机理论基础的同学来说较难理解，心有余而力不足。希望老师讲课的内容再浅显易懂一些，由简单基础再慢慢增加难度。同时也希望丰富</a:t>
            </a:r>
            <a:r>
              <a:rPr lang="en-US" altLang="zh-CN" sz="1400" dirty="0"/>
              <a:t>PPT</a:t>
            </a:r>
            <a:r>
              <a:rPr lang="zh-CN" altLang="en-US" sz="1400" dirty="0"/>
              <a:t>上的文字内容、多增加一些案例代码以及对课后作业的讲解，方便同学课后复习，利于消化吸收不至遗忘。</a:t>
            </a:r>
            <a:endParaRPr lang="en-US" altLang="zh-CN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8762689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6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85" grpId="0"/>
      <p:bldP spid="105" grpId="0"/>
      <p:bldP spid="40" grpId="0"/>
      <p:bldP spid="55" grpId="0"/>
      <p:bldP spid="5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ea typeface="微软雅黑"/>
              </a:rPr>
              <a:t>延时符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3924000" y="915566"/>
            <a:ext cx="1296000" cy="1296000"/>
            <a:chOff x="3832651" y="1100471"/>
            <a:chExt cx="1296000" cy="1296000"/>
          </a:xfrm>
        </p:grpSpPr>
        <p:sp>
          <p:nvSpPr>
            <p:cNvPr id="13" name="椭圆 12"/>
            <p:cNvSpPr/>
            <p:nvPr/>
          </p:nvSpPr>
          <p:spPr>
            <a:xfrm>
              <a:off x="3832651" y="1100471"/>
              <a:ext cx="1296000" cy="1296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  <a:gs pos="0">
                  <a:srgbClr val="CDCDCD"/>
                </a:gs>
              </a:gsLst>
              <a:lin ang="18900000" scaled="1"/>
              <a:tileRect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3868583" y="1136403"/>
              <a:ext cx="1224136" cy="1224136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8400000" scaled="0"/>
              <a:tileRect/>
            </a:gradFill>
            <a:ln w="28575">
              <a:noFill/>
            </a:ln>
            <a:effectLst>
              <a:outerShdw blurRad="317500" dist="228600" dir="7200000" algn="ctr" rotWithShape="0">
                <a:schemeClr val="tx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812051" y="1309130"/>
            <a:ext cx="1656184" cy="508869"/>
            <a:chOff x="755576" y="627534"/>
            <a:chExt cx="1800200" cy="508869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755576" y="987574"/>
              <a:ext cx="504056" cy="0"/>
            </a:xfrm>
            <a:prstGeom prst="line">
              <a:avLst/>
            </a:prstGeom>
            <a:ln w="19050">
              <a:solidFill>
                <a:schemeClr val="bg1"/>
              </a:solidFill>
              <a:headEnd type="oval"/>
            </a:ln>
            <a:effectLst>
              <a:outerShdw blurRad="63500" dist="38100" dir="7200000" algn="ctr" rotWithShape="0">
                <a:schemeClr val="tx1">
                  <a:alpha val="6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V="1">
              <a:off x="1259632" y="843558"/>
              <a:ext cx="72008" cy="144016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63500" dist="38100" dir="7200000" algn="ctr" rotWithShape="0">
                <a:schemeClr val="tx1">
                  <a:alpha val="6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1331640" y="843558"/>
              <a:ext cx="124675" cy="292845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63500" dist="38100" dir="7200000" algn="ctr" rotWithShape="0">
                <a:schemeClr val="tx1">
                  <a:alpha val="6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1456315" y="627534"/>
              <a:ext cx="451389" cy="508869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63500" dist="38100" dir="7200000" algn="ctr" rotWithShape="0">
                <a:schemeClr val="tx1">
                  <a:alpha val="6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907704" y="627534"/>
              <a:ext cx="72008" cy="36004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63500" dist="38100" dir="7200000" algn="ctr" rotWithShape="0">
                <a:schemeClr val="tx1">
                  <a:alpha val="6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V="1">
              <a:off x="1979712" y="987574"/>
              <a:ext cx="576064" cy="2406"/>
            </a:xfrm>
            <a:prstGeom prst="line">
              <a:avLst/>
            </a:prstGeom>
            <a:ln w="19050">
              <a:solidFill>
                <a:schemeClr val="bg1"/>
              </a:solidFill>
              <a:tailEnd type="oval"/>
            </a:ln>
            <a:effectLst>
              <a:outerShdw blurRad="63500" dist="38100" dir="7200000" algn="ctr" rotWithShape="0">
                <a:schemeClr val="tx1">
                  <a:alpha val="6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1475656" y="1309129"/>
            <a:ext cx="1656184" cy="508869"/>
            <a:chOff x="755576" y="627534"/>
            <a:chExt cx="1800200" cy="508869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755576" y="987574"/>
              <a:ext cx="504056" cy="0"/>
            </a:xfrm>
            <a:prstGeom prst="line">
              <a:avLst/>
            </a:prstGeom>
            <a:ln w="19050">
              <a:solidFill>
                <a:schemeClr val="bg1"/>
              </a:solidFill>
              <a:headEnd type="oval"/>
            </a:ln>
            <a:effectLst>
              <a:outerShdw blurRad="63500" dist="38100" dir="7200000" algn="ctr" rotWithShape="0">
                <a:schemeClr val="tx1">
                  <a:alpha val="6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1259632" y="843558"/>
              <a:ext cx="72008" cy="144016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63500" dist="38100" dir="7200000" algn="ctr" rotWithShape="0">
                <a:schemeClr val="tx1">
                  <a:alpha val="6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1331640" y="843558"/>
              <a:ext cx="124675" cy="292845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63500" dist="38100" dir="7200000" algn="ctr" rotWithShape="0">
                <a:schemeClr val="tx1">
                  <a:alpha val="6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V="1">
              <a:off x="1456315" y="627534"/>
              <a:ext cx="451389" cy="508869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63500" dist="38100" dir="7200000" algn="ctr" rotWithShape="0">
                <a:schemeClr val="tx1">
                  <a:alpha val="6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1907704" y="627534"/>
              <a:ext cx="72008" cy="36004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63500" dist="38100" dir="7200000" algn="ctr" rotWithShape="0">
                <a:schemeClr val="tx1">
                  <a:alpha val="6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V="1">
              <a:off x="1979712" y="987574"/>
              <a:ext cx="576064" cy="2406"/>
            </a:xfrm>
            <a:prstGeom prst="line">
              <a:avLst/>
            </a:prstGeom>
            <a:ln w="19050">
              <a:solidFill>
                <a:schemeClr val="bg1"/>
              </a:solidFill>
              <a:tailEnd type="oval"/>
            </a:ln>
            <a:effectLst>
              <a:outerShdw blurRad="63500" dist="38100" dir="7200000" algn="ctr" rotWithShape="0">
                <a:schemeClr val="tx1">
                  <a:alpha val="6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圆角矩形 36"/>
          <p:cNvSpPr/>
          <p:nvPr/>
        </p:nvSpPr>
        <p:spPr>
          <a:xfrm>
            <a:off x="2354493" y="2765444"/>
            <a:ext cx="4593771" cy="549896"/>
          </a:xfrm>
          <a:prstGeom prst="roundRect">
            <a:avLst>
              <a:gd name="adj" fmla="val 22751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>
            <a:noFill/>
          </a:ln>
          <a:effectLst>
            <a:innerShdw blurRad="1524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8" name="Text Box 64"/>
          <p:cNvSpPr txBox="1">
            <a:spLocks noChangeArrowheads="1"/>
          </p:cNvSpPr>
          <p:nvPr/>
        </p:nvSpPr>
        <p:spPr bwMode="auto">
          <a:xfrm>
            <a:off x="2810272" y="2790292"/>
            <a:ext cx="3646459" cy="484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zh-CN" altLang="en-US" sz="2700" b="1" dirty="0">
                <a:solidFill>
                  <a:srgbClr val="679E2A"/>
                </a:solidFill>
                <a:latin typeface="微软雅黑" pitchFamily="34" charset="-122"/>
                <a:ea typeface="微软雅黑" pitchFamily="34" charset="-122"/>
              </a:rPr>
              <a:t>谢谢</a:t>
            </a:r>
            <a:endParaRPr lang="en-US" altLang="zh-CN" sz="2700" b="1" dirty="0">
              <a:solidFill>
                <a:srgbClr val="679E2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2" name="组合 41"/>
          <p:cNvGrpSpPr>
            <a:grpSpLocks noChangeAspect="1"/>
          </p:cNvGrpSpPr>
          <p:nvPr/>
        </p:nvGrpSpPr>
        <p:grpSpPr>
          <a:xfrm>
            <a:off x="2060970" y="2685249"/>
            <a:ext cx="668044" cy="66819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3" name="同心圆 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pic>
        <p:nvPicPr>
          <p:cNvPr id="45" name="Picture 6" descr="D:\360data\重要数据\桌面\未标题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040392"/>
            <a:ext cx="967073" cy="231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226380BB-65D4-42A8-8C29-788597867E5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59931" y="938250"/>
            <a:ext cx="1224137" cy="12249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2425794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224E-6 L 0.47448 4.224E-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15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56 0.00618 L 0.46701 0.00618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28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1" name="矩形 34"/>
          <p:cNvGrpSpPr>
            <a:grpSpLocks/>
          </p:cNvGrpSpPr>
          <p:nvPr/>
        </p:nvGrpSpPr>
        <p:grpSpPr bwMode="auto">
          <a:xfrm>
            <a:off x="-23812" y="2166937"/>
            <a:ext cx="9314260" cy="109538"/>
            <a:chOff x="634" y="2396"/>
            <a:chExt cx="6470" cy="238"/>
          </a:xfrm>
        </p:grpSpPr>
        <p:pic>
          <p:nvPicPr>
            <p:cNvPr id="20486" name="矩形 34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34" y="2396"/>
              <a:ext cx="6470" cy="2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487" name="Text Box 4"/>
            <p:cNvSpPr txBox="1">
              <a:spLocks noChangeArrowheads="1"/>
            </p:cNvSpPr>
            <p:nvPr/>
          </p:nvSpPr>
          <p:spPr bwMode="auto">
            <a:xfrm rot="-5400000">
              <a:off x="3769" y="-700"/>
              <a:ext cx="102" cy="63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eaVert" anchor="ctr"/>
            <a:lstStyle/>
            <a:p>
              <a:pPr algn="ctr"/>
              <a:endParaRPr lang="zh-CN" altLang="en-US" sz="600" b="1"/>
            </a:p>
          </p:txBody>
        </p:sp>
      </p:grpSp>
      <p:sp>
        <p:nvSpPr>
          <p:cNvPr id="12" name="椭圆 11"/>
          <p:cNvSpPr/>
          <p:nvPr/>
        </p:nvSpPr>
        <p:spPr>
          <a:xfrm>
            <a:off x="3822085" y="1563280"/>
            <a:ext cx="1299658" cy="1298468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r>
              <a:rPr lang="en-US" altLang="zh-CN" sz="4500" b="1" dirty="0">
                <a:solidFill>
                  <a:srgbClr val="002060"/>
                </a:solidFill>
              </a:rPr>
              <a:t>01</a:t>
            </a:r>
          </a:p>
        </p:txBody>
      </p:sp>
      <p:sp>
        <p:nvSpPr>
          <p:cNvPr id="20485" name="文本框 13"/>
          <p:cNvSpPr txBox="1">
            <a:spLocks noChangeArrowheads="1"/>
          </p:cNvSpPr>
          <p:nvPr/>
        </p:nvSpPr>
        <p:spPr bwMode="auto">
          <a:xfrm>
            <a:off x="2237195" y="2968637"/>
            <a:ext cx="4469437" cy="577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zh-CN" altLang="en-US" sz="33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电影图书游戏效果展</a:t>
            </a:r>
            <a:r>
              <a:rPr lang="zh-CN" altLang="en-US" sz="3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示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6284086" y="4299943"/>
            <a:ext cx="1178923" cy="99058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" name="同心圆 11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0" name="椭圆 12"/>
            <p:cNvSpPr/>
            <p:nvPr/>
          </p:nvSpPr>
          <p:spPr>
            <a:xfrm>
              <a:off x="392112" y="760412"/>
              <a:ext cx="3825874" cy="3825874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757398" y="4707084"/>
            <a:ext cx="630038" cy="52938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" name="同心圆 14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4" name="椭圆 15"/>
            <p:cNvSpPr/>
            <p:nvPr/>
          </p:nvSpPr>
          <p:spPr>
            <a:xfrm>
              <a:off x="392112" y="760412"/>
              <a:ext cx="3825874" cy="3825874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435980" y="5063807"/>
            <a:ext cx="890249" cy="74802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6" name="同心圆 17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7" name="椭圆 18"/>
            <p:cNvSpPr/>
            <p:nvPr/>
          </p:nvSpPr>
          <p:spPr>
            <a:xfrm>
              <a:off x="392112" y="760412"/>
              <a:ext cx="3825874" cy="3825874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757778" y="4841201"/>
            <a:ext cx="685592" cy="57606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9" name="同心圆 20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20" name="椭圆 21"/>
            <p:cNvSpPr/>
            <p:nvPr/>
          </p:nvSpPr>
          <p:spPr>
            <a:xfrm>
              <a:off x="392112" y="760412"/>
              <a:ext cx="3825874" cy="3825874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66340" y="5134279"/>
            <a:ext cx="588678" cy="49463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2" name="同心圆 23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23" name="椭圆 24"/>
            <p:cNvSpPr/>
            <p:nvPr/>
          </p:nvSpPr>
          <p:spPr>
            <a:xfrm>
              <a:off x="392112" y="760412"/>
              <a:ext cx="3825874" cy="3825874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961991" y="4569885"/>
            <a:ext cx="252414" cy="21209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5" name="同心圆 26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26" name="椭圆 27"/>
            <p:cNvSpPr/>
            <p:nvPr/>
          </p:nvSpPr>
          <p:spPr>
            <a:xfrm>
              <a:off x="392112" y="760412"/>
              <a:ext cx="3825874" cy="3825874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180838" y="4411336"/>
            <a:ext cx="528914" cy="44441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8" name="同心圆 29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29" name="椭圆 30"/>
            <p:cNvSpPr/>
            <p:nvPr/>
          </p:nvSpPr>
          <p:spPr>
            <a:xfrm>
              <a:off x="392112" y="760412"/>
              <a:ext cx="3825874" cy="3825874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8700986" y="4401221"/>
            <a:ext cx="1178923" cy="99058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1" name="同心圆 32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32" name="椭圆 33"/>
            <p:cNvSpPr/>
            <p:nvPr/>
          </p:nvSpPr>
          <p:spPr>
            <a:xfrm>
              <a:off x="392112" y="760412"/>
              <a:ext cx="3825874" cy="3825874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419051" y="4360488"/>
            <a:ext cx="223013" cy="18738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4" name="同心圆 35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35" name="椭圆 36"/>
            <p:cNvSpPr/>
            <p:nvPr/>
          </p:nvSpPr>
          <p:spPr>
            <a:xfrm>
              <a:off x="392112" y="760412"/>
              <a:ext cx="3825874" cy="3825874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942885" y="4894390"/>
            <a:ext cx="1178923" cy="99058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7" name="同心圆 38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38" name="椭圆 39"/>
            <p:cNvSpPr/>
            <p:nvPr/>
          </p:nvSpPr>
          <p:spPr>
            <a:xfrm>
              <a:off x="392112" y="760412"/>
              <a:ext cx="3825873" cy="3825873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275029" y="4689485"/>
            <a:ext cx="520034" cy="43695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0" name="同心圆 41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41" name="椭圆 42"/>
            <p:cNvSpPr/>
            <p:nvPr/>
          </p:nvSpPr>
          <p:spPr>
            <a:xfrm>
              <a:off x="392112" y="760412"/>
              <a:ext cx="3825874" cy="3825874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291040" y="4972059"/>
            <a:ext cx="316781" cy="26617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3" name="同心圆 44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44" name="椭圆 45"/>
            <p:cNvSpPr/>
            <p:nvPr/>
          </p:nvSpPr>
          <p:spPr>
            <a:xfrm>
              <a:off x="392112" y="760412"/>
              <a:ext cx="3825874" cy="3825874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17128" y="4763425"/>
            <a:ext cx="158390" cy="13308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6" name="同心圆 47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47" name="椭圆 48"/>
            <p:cNvSpPr/>
            <p:nvPr/>
          </p:nvSpPr>
          <p:spPr>
            <a:xfrm>
              <a:off x="392112" y="760412"/>
              <a:ext cx="3825874" cy="3825874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2112178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4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4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450"/>
                            </p:stCondLst>
                            <p:childTnLst>
                              <p:par>
                                <p:cTn id="24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52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52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6" presetClass="emph" presetSubtype="0" repeatCount="3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4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26" presetClass="emph" presetSubtype="0" repeatCount="3000" fill="hold" nodeType="withEffect">
                                  <p:stCondLst>
                                    <p:cond delay="7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7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8" presetID="26" presetClass="emph" presetSubtype="0" repeatCount="3000" fill="hold" nodeType="withEffect">
                                  <p:stCondLst>
                                    <p:cond delay="4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0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26" presetClass="emph" presetSubtype="0" repeatCount="3000" fill="hold" nodeType="withEffect">
                                  <p:stCondLst>
                                    <p:cond delay="8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3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直接连接符 70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679E2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首页展示</a:t>
            </a:r>
            <a:endParaRPr lang="zh-CN" altLang="en-US" sz="20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</p:txBody>
      </p:sp>
      <p:pic>
        <p:nvPicPr>
          <p:cNvPr id="34" name="图片 33" descr="hom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82" y="645434"/>
            <a:ext cx="6429420" cy="4498066"/>
          </a:xfrm>
          <a:prstGeom prst="rect">
            <a:avLst/>
          </a:prstGeom>
        </p:spPr>
      </p:pic>
      <p:sp>
        <p:nvSpPr>
          <p:cNvPr id="36" name="文本框 13"/>
          <p:cNvSpPr txBox="1"/>
          <p:nvPr/>
        </p:nvSpPr>
        <p:spPr>
          <a:xfrm>
            <a:off x="6786578" y="1643056"/>
            <a:ext cx="2009349" cy="1451439"/>
          </a:xfrm>
          <a:prstGeom prst="rect">
            <a:avLst/>
          </a:prstGeom>
          <a:noFill/>
        </p:spPr>
        <p:txBody>
          <a:bodyPr wrap="square" lIns="65804" tIns="32901" rIns="65804" bIns="32901" rtlCol="0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首页设置一个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select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标签，默认选定电影。将标签值和搜索关键词传至后台，进行判断选择相关的搜索和推荐函数。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sp>
        <p:nvSpPr>
          <p:cNvPr id="37" name="文本框 13"/>
          <p:cNvSpPr txBox="1"/>
          <p:nvPr/>
        </p:nvSpPr>
        <p:spPr>
          <a:xfrm>
            <a:off x="7072330" y="1142990"/>
            <a:ext cx="1857356" cy="404486"/>
          </a:xfrm>
          <a:prstGeom prst="rect">
            <a:avLst/>
          </a:prstGeom>
          <a:noFill/>
        </p:spPr>
        <p:txBody>
          <a:bodyPr wrap="square" lIns="65804" tIns="32901" rIns="65804" bIns="32901" rtlCol="0">
            <a:spAutoFit/>
          </a:bodyPr>
          <a:lstStyle/>
          <a:p>
            <a:pPr algn="l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功能说明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1462313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/>
      <p:bldP spid="36" grpId="0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直接连接符 70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679E2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08957" y="206330"/>
            <a:ext cx="2839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搜索和推荐效果展示</a:t>
            </a:r>
            <a:endParaRPr lang="zh-CN" altLang="en-US" sz="20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</p:txBody>
      </p:sp>
      <p:grpSp>
        <p:nvGrpSpPr>
          <p:cNvPr id="36" name="组合 2"/>
          <p:cNvGrpSpPr>
            <a:grpSpLocks/>
          </p:cNvGrpSpPr>
          <p:nvPr/>
        </p:nvGrpSpPr>
        <p:grpSpPr bwMode="auto">
          <a:xfrm>
            <a:off x="2770188" y="1138714"/>
            <a:ext cx="3579812" cy="142875"/>
            <a:chOff x="0" y="0"/>
            <a:chExt cx="3580582" cy="158874"/>
          </a:xfrm>
        </p:grpSpPr>
        <p:grpSp>
          <p:nvGrpSpPr>
            <p:cNvPr id="37" name="组合 61"/>
            <p:cNvGrpSpPr>
              <a:grpSpLocks/>
            </p:cNvGrpSpPr>
            <p:nvPr/>
          </p:nvGrpSpPr>
          <p:grpSpPr bwMode="auto">
            <a:xfrm>
              <a:off x="0" y="0"/>
              <a:ext cx="792088" cy="158874"/>
              <a:chOff x="0" y="0"/>
              <a:chExt cx="792088" cy="158874"/>
            </a:xfrm>
          </p:grpSpPr>
          <p:sp>
            <p:nvSpPr>
              <p:cNvPr id="42" name="直接连接符 70"/>
              <p:cNvSpPr>
                <a:spLocks noChangeShapeType="1"/>
              </p:cNvSpPr>
              <p:nvPr/>
            </p:nvSpPr>
            <p:spPr bwMode="auto">
              <a:xfrm flipH="1">
                <a:off x="0" y="79437"/>
                <a:ext cx="792088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" name="直接连接符 71"/>
              <p:cNvSpPr>
                <a:spLocks noChangeShapeType="1"/>
              </p:cNvSpPr>
              <p:nvPr/>
            </p:nvSpPr>
            <p:spPr bwMode="auto">
              <a:xfrm flipH="1">
                <a:off x="216024" y="0"/>
                <a:ext cx="57606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" name="直接连接符 72"/>
              <p:cNvSpPr>
                <a:spLocks noChangeShapeType="1"/>
              </p:cNvSpPr>
              <p:nvPr/>
            </p:nvSpPr>
            <p:spPr bwMode="auto">
              <a:xfrm flipH="1">
                <a:off x="396044" y="158874"/>
                <a:ext cx="39604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" name="组合 62"/>
            <p:cNvGrpSpPr>
              <a:grpSpLocks/>
            </p:cNvGrpSpPr>
            <p:nvPr/>
          </p:nvGrpSpPr>
          <p:grpSpPr bwMode="auto">
            <a:xfrm rot="10800000">
              <a:off x="2788494" y="0"/>
              <a:ext cx="792088" cy="158874"/>
              <a:chOff x="0" y="0"/>
              <a:chExt cx="792088" cy="158874"/>
            </a:xfrm>
          </p:grpSpPr>
          <p:sp>
            <p:nvSpPr>
              <p:cNvPr id="39" name="直接连接符 67"/>
              <p:cNvSpPr>
                <a:spLocks noChangeShapeType="1"/>
              </p:cNvSpPr>
              <p:nvPr/>
            </p:nvSpPr>
            <p:spPr bwMode="auto">
              <a:xfrm flipH="1">
                <a:off x="0" y="79437"/>
                <a:ext cx="792088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直接连接符 68"/>
              <p:cNvSpPr>
                <a:spLocks noChangeShapeType="1"/>
              </p:cNvSpPr>
              <p:nvPr/>
            </p:nvSpPr>
            <p:spPr bwMode="auto">
              <a:xfrm flipH="1">
                <a:off x="216024" y="0"/>
                <a:ext cx="57606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" name="直接连接符 69"/>
              <p:cNvSpPr>
                <a:spLocks noChangeShapeType="1"/>
              </p:cNvSpPr>
              <p:nvPr/>
            </p:nvSpPr>
            <p:spPr bwMode="auto">
              <a:xfrm flipH="1">
                <a:off x="396044" y="158874"/>
                <a:ext cx="39604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84" name="组合 83"/>
          <p:cNvGrpSpPr/>
          <p:nvPr/>
        </p:nvGrpSpPr>
        <p:grpSpPr>
          <a:xfrm>
            <a:off x="3660458" y="3524926"/>
            <a:ext cx="2185594" cy="1224902"/>
            <a:chOff x="6059464" y="3524926"/>
            <a:chExt cx="2185594" cy="1224902"/>
          </a:xfrm>
        </p:grpSpPr>
        <p:grpSp>
          <p:nvGrpSpPr>
            <p:cNvPr id="85" name="组合 84"/>
            <p:cNvGrpSpPr/>
            <p:nvPr/>
          </p:nvGrpSpPr>
          <p:grpSpPr>
            <a:xfrm>
              <a:off x="6059464" y="3524926"/>
              <a:ext cx="2185594" cy="1224902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89" name="圆角矩形 88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圆角矩形 89"/>
              <p:cNvSpPr/>
              <p:nvPr/>
            </p:nvSpPr>
            <p:spPr>
              <a:xfrm>
                <a:off x="4351930" y="1330004"/>
                <a:ext cx="3742172" cy="2671122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6" name="组合 19"/>
            <p:cNvGrpSpPr>
              <a:grpSpLocks/>
            </p:cNvGrpSpPr>
            <p:nvPr/>
          </p:nvGrpSpPr>
          <p:grpSpPr bwMode="auto">
            <a:xfrm>
              <a:off x="6303964" y="3902869"/>
              <a:ext cx="1798637" cy="451947"/>
              <a:chOff x="0" y="0"/>
              <a:chExt cx="1799448" cy="502456"/>
            </a:xfrm>
          </p:grpSpPr>
          <p:sp>
            <p:nvSpPr>
              <p:cNvPr id="87" name="TextBox 87"/>
              <p:cNvSpPr>
                <a:spLocks noChangeArrowheads="1"/>
              </p:cNvSpPr>
              <p:nvPr/>
            </p:nvSpPr>
            <p:spPr bwMode="auto">
              <a:xfrm>
                <a:off x="163751" y="0"/>
                <a:ext cx="1471946" cy="2053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rgbClr val="679E2A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插入相关主题图片</a:t>
                </a:r>
                <a:endParaRPr lang="en-US" altLang="zh-CN" sz="1200" b="1" dirty="0">
                  <a:solidFill>
                    <a:srgbClr val="679E2A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88" name="TextBox 88"/>
              <p:cNvSpPr>
                <a:spLocks noChangeArrowheads="1"/>
              </p:cNvSpPr>
              <p:nvPr/>
            </p:nvSpPr>
            <p:spPr bwMode="auto">
              <a:xfrm>
                <a:off x="0" y="228718"/>
                <a:ext cx="1799448" cy="2737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/>
                <a:r>
                  <a:rPr lang="zh-CN" altLang="en-US" sz="800" b="1" dirty="0"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为</a:t>
                </a:r>
                <a:r>
                  <a:rPr lang="zh-CN" altLang="en-US" sz="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统一图片大小，保持版面美观请使用 “形状填充</a:t>
                </a:r>
                <a:r>
                  <a:rPr lang="en-US" altLang="zh-CN" sz="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/</a:t>
                </a:r>
                <a:r>
                  <a:rPr lang="zh-CN" altLang="en-US" sz="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图片填充”命令</a:t>
                </a:r>
                <a:endParaRPr lang="en-US" altLang="zh-CN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</p:grpSp>
      </p:grpSp>
      <p:pic>
        <p:nvPicPr>
          <p:cNvPr id="43" name="图片 42" descr="film_and_recommend.png"/>
          <p:cNvPicPr>
            <a:picLocks noChangeAspect="1"/>
          </p:cNvPicPr>
          <p:nvPr/>
        </p:nvPicPr>
        <p:blipFill>
          <a:blip r:embed="rId4"/>
          <a:srcRect l="8680" t="2899" r="20912"/>
          <a:stretch>
            <a:fillRect/>
          </a:stretch>
        </p:blipFill>
        <p:spPr>
          <a:xfrm>
            <a:off x="714348" y="642924"/>
            <a:ext cx="5715040" cy="4286280"/>
          </a:xfrm>
          <a:prstGeom prst="rect">
            <a:avLst/>
          </a:prstGeom>
        </p:spPr>
      </p:pic>
      <p:sp>
        <p:nvSpPr>
          <p:cNvPr id="44" name="文本框 13"/>
          <p:cNvSpPr txBox="1"/>
          <p:nvPr/>
        </p:nvSpPr>
        <p:spPr>
          <a:xfrm>
            <a:off x="6643702" y="1714494"/>
            <a:ext cx="2009349" cy="620442"/>
          </a:xfrm>
          <a:prstGeom prst="rect">
            <a:avLst/>
          </a:prstGeom>
          <a:noFill/>
        </p:spPr>
        <p:txBody>
          <a:bodyPr wrap="square" lIns="65804" tIns="32901" rIns="65804" bIns="32901" rtlCol="0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将搜索结果和推荐内容展示到页面上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sp>
        <p:nvSpPr>
          <p:cNvPr id="45" name="文本框 13"/>
          <p:cNvSpPr txBox="1"/>
          <p:nvPr/>
        </p:nvSpPr>
        <p:spPr>
          <a:xfrm>
            <a:off x="6929454" y="1071552"/>
            <a:ext cx="1857356" cy="404486"/>
          </a:xfrm>
          <a:prstGeom prst="rect">
            <a:avLst/>
          </a:prstGeom>
          <a:noFill/>
        </p:spPr>
        <p:txBody>
          <a:bodyPr wrap="square" lIns="65804" tIns="32901" rIns="65804" bIns="32901" rtlCol="0">
            <a:spAutoFit/>
          </a:bodyPr>
          <a:lstStyle/>
          <a:p>
            <a:pPr algn="l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功能说明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8623584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/>
      <p:bldP spid="44" grpId="0"/>
      <p:bldP spid="4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555526"/>
            <a:ext cx="811348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679E2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2839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352425" algn="l"/>
              </a:tabLst>
            </a:pPr>
            <a:r>
              <a:rPr lang="zh-CN" altLang="en-US" sz="2000" spc="30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搜索和推荐效果展示</a:t>
            </a:r>
            <a:endParaRPr lang="zh-CN" altLang="en-US" sz="20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ea typeface="微软雅黑"/>
              </a:rPr>
              <a:t>延时符</a:t>
            </a:r>
          </a:p>
        </p:txBody>
      </p:sp>
      <p:pic>
        <p:nvPicPr>
          <p:cNvPr id="148" name="图片 147" descr="11.jpg"/>
          <p:cNvPicPr>
            <a:picLocks noChangeAspect="1"/>
          </p:cNvPicPr>
          <p:nvPr/>
        </p:nvPicPr>
        <p:blipFill>
          <a:blip r:embed="rId4"/>
          <a:srcRect l="9412" t="6154" r="23529" b="3077"/>
          <a:stretch>
            <a:fillRect/>
          </a:stretch>
        </p:blipFill>
        <p:spPr>
          <a:xfrm>
            <a:off x="428596" y="571486"/>
            <a:ext cx="5857916" cy="4214842"/>
          </a:xfrm>
          <a:prstGeom prst="rect">
            <a:avLst/>
          </a:prstGeom>
        </p:spPr>
      </p:pic>
      <p:sp>
        <p:nvSpPr>
          <p:cNvPr id="149" name="文本框 13"/>
          <p:cNvSpPr txBox="1"/>
          <p:nvPr/>
        </p:nvSpPr>
        <p:spPr>
          <a:xfrm>
            <a:off x="6643702" y="1714494"/>
            <a:ext cx="2009349" cy="864805"/>
          </a:xfrm>
          <a:prstGeom prst="rect">
            <a:avLst/>
          </a:prstGeom>
          <a:noFill/>
        </p:spPr>
        <p:txBody>
          <a:bodyPr wrap="square" lIns="65804" tIns="32901" rIns="65804" bIns="32901" rtlCol="0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将搜索结果和推荐内容展示到页面上（推荐信息根据导演进行推荐）</a:t>
            </a:r>
          </a:p>
        </p:txBody>
      </p:sp>
      <p:sp>
        <p:nvSpPr>
          <p:cNvPr id="150" name="文本框 13"/>
          <p:cNvSpPr txBox="1"/>
          <p:nvPr/>
        </p:nvSpPr>
        <p:spPr>
          <a:xfrm>
            <a:off x="6929454" y="1071552"/>
            <a:ext cx="1857356" cy="404486"/>
          </a:xfrm>
          <a:prstGeom prst="rect">
            <a:avLst/>
          </a:prstGeom>
          <a:noFill/>
        </p:spPr>
        <p:txBody>
          <a:bodyPr wrap="square" lIns="65804" tIns="32901" rIns="65804" bIns="32901" rtlCol="0">
            <a:spAutoFit/>
          </a:bodyPr>
          <a:lstStyle/>
          <a:p>
            <a:pPr algn="l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功能说明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0233085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7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7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80" grpId="0"/>
      <p:bldP spid="149" grpId="0"/>
      <p:bldP spid="15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679E2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65942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搜索词分析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ea typeface="微软雅黑"/>
              </a:rPr>
              <a:t>延时符</a:t>
            </a:r>
          </a:p>
        </p:txBody>
      </p:sp>
      <p:sp>
        <p:nvSpPr>
          <p:cNvPr id="60" name="TextBox 692"/>
          <p:cNvSpPr>
            <a:spLocks noChangeArrowheads="1"/>
          </p:cNvSpPr>
          <p:nvPr/>
        </p:nvSpPr>
        <p:spPr bwMode="auto">
          <a:xfrm>
            <a:off x="6243686" y="3551484"/>
            <a:ext cx="249299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solidFill>
                  <a:srgbClr val="679E2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对输入的搜索词进行</a:t>
            </a:r>
            <a:endParaRPr lang="en-US" altLang="zh-CN" sz="2000" dirty="0">
              <a:solidFill>
                <a:srgbClr val="679E2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zh-CN" altLang="en-US" sz="2000" dirty="0">
                <a:solidFill>
                  <a:srgbClr val="679E2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统计分析</a:t>
            </a:r>
          </a:p>
        </p:txBody>
      </p:sp>
      <p:grpSp>
        <p:nvGrpSpPr>
          <p:cNvPr id="63" name="组合 62"/>
          <p:cNvGrpSpPr/>
          <p:nvPr/>
        </p:nvGrpSpPr>
        <p:grpSpPr>
          <a:xfrm>
            <a:off x="6218898" y="2067694"/>
            <a:ext cx="2160241" cy="1320360"/>
            <a:chOff x="1193800" y="1274531"/>
            <a:chExt cx="2005405" cy="1729267"/>
          </a:xfrm>
        </p:grpSpPr>
        <p:sp>
          <p:nvSpPr>
            <p:cNvPr id="64" name="Freeform 196"/>
            <p:cNvSpPr>
              <a:spLocks noChangeArrowheads="1"/>
            </p:cNvSpPr>
            <p:nvPr/>
          </p:nvSpPr>
          <p:spPr bwMode="auto">
            <a:xfrm>
              <a:off x="1193800" y="1274531"/>
              <a:ext cx="2005405" cy="1729267"/>
            </a:xfrm>
            <a:custGeom>
              <a:avLst/>
              <a:gdLst>
                <a:gd name="T0" fmla="*/ 1391708 w 416"/>
                <a:gd name="T1" fmla="*/ 0 h 528"/>
                <a:gd name="T2" fmla="*/ 165054 w 416"/>
                <a:gd name="T3" fmla="*/ 0 h 528"/>
                <a:gd name="T4" fmla="*/ 0 w 416"/>
                <a:gd name="T5" fmla="*/ 168852 h 528"/>
                <a:gd name="T6" fmla="*/ 0 w 416"/>
                <a:gd name="T7" fmla="*/ 1395845 h 528"/>
                <a:gd name="T8" fmla="*/ 165054 w 416"/>
                <a:gd name="T9" fmla="*/ 1564698 h 528"/>
                <a:gd name="T10" fmla="*/ 600197 w 416"/>
                <a:gd name="T11" fmla="*/ 1564698 h 528"/>
                <a:gd name="T12" fmla="*/ 780257 w 416"/>
                <a:gd name="T13" fmla="*/ 1981200 h 528"/>
                <a:gd name="T14" fmla="*/ 964067 w 416"/>
                <a:gd name="T15" fmla="*/ 1564698 h 528"/>
                <a:gd name="T16" fmla="*/ 1391708 w 416"/>
                <a:gd name="T17" fmla="*/ 1564698 h 528"/>
                <a:gd name="T18" fmla="*/ 1560513 w 416"/>
                <a:gd name="T19" fmla="*/ 1395845 h 528"/>
                <a:gd name="T20" fmla="*/ 1560513 w 416"/>
                <a:gd name="T21" fmla="*/ 168852 h 528"/>
                <a:gd name="T22" fmla="*/ 1391708 w 416"/>
                <a:gd name="T23" fmla="*/ 0 h 52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16"/>
                <a:gd name="T37" fmla="*/ 0 h 528"/>
                <a:gd name="T38" fmla="*/ 416 w 416"/>
                <a:gd name="T39" fmla="*/ 528 h 52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16" h="528">
                  <a:moveTo>
                    <a:pt x="371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1"/>
                    <a:pt x="0" y="45"/>
                  </a:cubicBezTo>
                  <a:cubicBezTo>
                    <a:pt x="0" y="372"/>
                    <a:pt x="0" y="372"/>
                    <a:pt x="0" y="372"/>
                  </a:cubicBezTo>
                  <a:cubicBezTo>
                    <a:pt x="0" y="397"/>
                    <a:pt x="20" y="417"/>
                    <a:pt x="44" y="417"/>
                  </a:cubicBezTo>
                  <a:cubicBezTo>
                    <a:pt x="160" y="417"/>
                    <a:pt x="160" y="417"/>
                    <a:pt x="160" y="417"/>
                  </a:cubicBezTo>
                  <a:cubicBezTo>
                    <a:pt x="208" y="528"/>
                    <a:pt x="208" y="528"/>
                    <a:pt x="208" y="528"/>
                  </a:cubicBezTo>
                  <a:cubicBezTo>
                    <a:pt x="257" y="417"/>
                    <a:pt x="257" y="417"/>
                    <a:pt x="257" y="417"/>
                  </a:cubicBezTo>
                  <a:cubicBezTo>
                    <a:pt x="371" y="417"/>
                    <a:pt x="371" y="417"/>
                    <a:pt x="371" y="417"/>
                  </a:cubicBezTo>
                  <a:cubicBezTo>
                    <a:pt x="396" y="417"/>
                    <a:pt x="416" y="397"/>
                    <a:pt x="416" y="372"/>
                  </a:cubicBezTo>
                  <a:cubicBezTo>
                    <a:pt x="416" y="45"/>
                    <a:pt x="416" y="45"/>
                    <a:pt x="416" y="45"/>
                  </a:cubicBezTo>
                  <a:cubicBezTo>
                    <a:pt x="416" y="21"/>
                    <a:pt x="396" y="0"/>
                    <a:pt x="371" y="0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TextBox 682"/>
            <p:cNvSpPr>
              <a:spLocks noChangeArrowheads="1"/>
            </p:cNvSpPr>
            <p:nvPr/>
          </p:nvSpPr>
          <p:spPr bwMode="auto">
            <a:xfrm>
              <a:off x="1475655" y="1404040"/>
              <a:ext cx="1589856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4000" dirty="0">
                  <a:solidFill>
                    <a:srgbClr val="679E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搜索词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6236C6B-D3C3-4B2B-A304-CC69850E17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51" y="1419627"/>
            <a:ext cx="4794921" cy="35242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35451766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6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1" name="矩形 34"/>
          <p:cNvGrpSpPr>
            <a:grpSpLocks/>
          </p:cNvGrpSpPr>
          <p:nvPr/>
        </p:nvGrpSpPr>
        <p:grpSpPr bwMode="auto">
          <a:xfrm>
            <a:off x="-23812" y="2166937"/>
            <a:ext cx="9314260" cy="109538"/>
            <a:chOff x="634" y="2396"/>
            <a:chExt cx="6470" cy="238"/>
          </a:xfrm>
        </p:grpSpPr>
        <p:pic>
          <p:nvPicPr>
            <p:cNvPr id="20486" name="矩形 34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34" y="2396"/>
              <a:ext cx="6470" cy="2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487" name="Text Box 4"/>
            <p:cNvSpPr txBox="1">
              <a:spLocks noChangeArrowheads="1"/>
            </p:cNvSpPr>
            <p:nvPr/>
          </p:nvSpPr>
          <p:spPr bwMode="auto">
            <a:xfrm rot="-5400000">
              <a:off x="3769" y="-700"/>
              <a:ext cx="102" cy="63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eaVert" anchor="ctr"/>
            <a:lstStyle/>
            <a:p>
              <a:pPr algn="ctr"/>
              <a:endParaRPr lang="zh-CN" altLang="en-US" sz="600" b="1"/>
            </a:p>
          </p:txBody>
        </p:sp>
      </p:grpSp>
      <p:sp>
        <p:nvSpPr>
          <p:cNvPr id="12" name="椭圆 11"/>
          <p:cNvSpPr/>
          <p:nvPr/>
        </p:nvSpPr>
        <p:spPr>
          <a:xfrm>
            <a:off x="3822085" y="1563280"/>
            <a:ext cx="1299658" cy="1298468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r>
              <a:rPr lang="en-US" altLang="zh-CN" sz="4500" b="1" dirty="0">
                <a:solidFill>
                  <a:srgbClr val="002060"/>
                </a:solidFill>
              </a:rPr>
              <a:t>02</a:t>
            </a:r>
          </a:p>
        </p:txBody>
      </p:sp>
      <p:sp>
        <p:nvSpPr>
          <p:cNvPr id="20485" name="文本框 13"/>
          <p:cNvSpPr txBox="1">
            <a:spLocks noChangeArrowheads="1"/>
          </p:cNvSpPr>
          <p:nvPr/>
        </p:nvSpPr>
        <p:spPr bwMode="auto">
          <a:xfrm>
            <a:off x="2214546" y="2928940"/>
            <a:ext cx="4464495" cy="577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zh-CN" altLang="en-US" sz="33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总体设计</a:t>
            </a:r>
            <a:endParaRPr lang="zh-CN" altLang="en-US" sz="33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284086" y="4299943"/>
            <a:ext cx="1178923" cy="99058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" name="同心圆 11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0" name="椭圆 12"/>
            <p:cNvSpPr/>
            <p:nvPr/>
          </p:nvSpPr>
          <p:spPr>
            <a:xfrm>
              <a:off x="392112" y="760412"/>
              <a:ext cx="3825874" cy="3825874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757398" y="4707084"/>
            <a:ext cx="630038" cy="52938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" name="同心圆 14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4" name="椭圆 15"/>
            <p:cNvSpPr/>
            <p:nvPr/>
          </p:nvSpPr>
          <p:spPr>
            <a:xfrm>
              <a:off x="392112" y="760412"/>
              <a:ext cx="3825874" cy="3825874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435980" y="5063807"/>
            <a:ext cx="890249" cy="74802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6" name="同心圆 17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7" name="椭圆 18"/>
            <p:cNvSpPr/>
            <p:nvPr/>
          </p:nvSpPr>
          <p:spPr>
            <a:xfrm>
              <a:off x="392112" y="760412"/>
              <a:ext cx="3825874" cy="3825874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757778" y="4841201"/>
            <a:ext cx="685592" cy="57606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9" name="同心圆 20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20" name="椭圆 21"/>
            <p:cNvSpPr/>
            <p:nvPr/>
          </p:nvSpPr>
          <p:spPr>
            <a:xfrm>
              <a:off x="392112" y="760412"/>
              <a:ext cx="3825874" cy="3825874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66340" y="5134279"/>
            <a:ext cx="588678" cy="49463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2" name="同心圆 23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23" name="椭圆 24"/>
            <p:cNvSpPr/>
            <p:nvPr/>
          </p:nvSpPr>
          <p:spPr>
            <a:xfrm>
              <a:off x="392112" y="760412"/>
              <a:ext cx="3825874" cy="3825874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961991" y="4569885"/>
            <a:ext cx="252414" cy="21209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5" name="同心圆 26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26" name="椭圆 27"/>
            <p:cNvSpPr/>
            <p:nvPr/>
          </p:nvSpPr>
          <p:spPr>
            <a:xfrm>
              <a:off x="392112" y="760412"/>
              <a:ext cx="3825874" cy="3825874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180838" y="4411336"/>
            <a:ext cx="528914" cy="44441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8" name="同心圆 29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29" name="椭圆 30"/>
            <p:cNvSpPr/>
            <p:nvPr/>
          </p:nvSpPr>
          <p:spPr>
            <a:xfrm>
              <a:off x="392112" y="760412"/>
              <a:ext cx="3825874" cy="3825874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8700986" y="4401221"/>
            <a:ext cx="1178923" cy="99058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1" name="同心圆 32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32" name="椭圆 33"/>
            <p:cNvSpPr/>
            <p:nvPr/>
          </p:nvSpPr>
          <p:spPr>
            <a:xfrm>
              <a:off x="392112" y="760412"/>
              <a:ext cx="3825874" cy="3825874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419051" y="4360488"/>
            <a:ext cx="223013" cy="18738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4" name="同心圆 35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35" name="椭圆 36"/>
            <p:cNvSpPr/>
            <p:nvPr/>
          </p:nvSpPr>
          <p:spPr>
            <a:xfrm>
              <a:off x="392112" y="760412"/>
              <a:ext cx="3825874" cy="3825874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942885" y="4894390"/>
            <a:ext cx="1178923" cy="99058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7" name="同心圆 38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38" name="椭圆 39"/>
            <p:cNvSpPr/>
            <p:nvPr/>
          </p:nvSpPr>
          <p:spPr>
            <a:xfrm>
              <a:off x="392112" y="760412"/>
              <a:ext cx="3825873" cy="3825873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275029" y="4689485"/>
            <a:ext cx="520034" cy="43695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0" name="同心圆 41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41" name="椭圆 42"/>
            <p:cNvSpPr/>
            <p:nvPr/>
          </p:nvSpPr>
          <p:spPr>
            <a:xfrm>
              <a:off x="392112" y="760412"/>
              <a:ext cx="3825874" cy="3825874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291040" y="4972059"/>
            <a:ext cx="316781" cy="26617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3" name="同心圆 44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44" name="椭圆 45"/>
            <p:cNvSpPr/>
            <p:nvPr/>
          </p:nvSpPr>
          <p:spPr>
            <a:xfrm>
              <a:off x="392112" y="760412"/>
              <a:ext cx="3825874" cy="3825874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17128" y="4763425"/>
            <a:ext cx="158390" cy="13308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6" name="同心圆 47"/>
            <p:cNvSpPr/>
            <p:nvPr/>
          </p:nvSpPr>
          <p:spPr>
            <a:xfrm>
              <a:off x="304800" y="673100"/>
              <a:ext cx="4000500" cy="4000500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47" name="椭圆 48"/>
            <p:cNvSpPr/>
            <p:nvPr/>
          </p:nvSpPr>
          <p:spPr>
            <a:xfrm>
              <a:off x="392112" y="760412"/>
              <a:ext cx="3825874" cy="3825874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71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9298810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4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4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50"/>
                            </p:stCondLst>
                            <p:childTnLst>
                              <p:par>
                                <p:cTn id="24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52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52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6" presetClass="emph" presetSubtype="0" repeatCount="3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4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26" presetClass="emph" presetSubtype="0" repeatCount="3000" fill="hold" nodeType="withEffect">
                                  <p:stCondLst>
                                    <p:cond delay="7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7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8" presetID="26" presetClass="emph" presetSubtype="0" repeatCount="3000" fill="hold" nodeType="withEffect">
                                  <p:stCondLst>
                                    <p:cond delay="4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0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26" presetClass="emph" presetSubtype="0" repeatCount="3000" fill="hold" nodeType="withEffect">
                                  <p:stCondLst>
                                    <p:cond delay="8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3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679E2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431400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搜索与推荐系统整体设计结构图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ea typeface="微软雅黑"/>
              </a:rPr>
              <a:t>延时符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56C0A6-7B25-40F8-98EF-D426F83B63F8}"/>
              </a:ext>
            </a:extLst>
          </p:cNvPr>
          <p:cNvSpPr/>
          <p:nvPr/>
        </p:nvSpPr>
        <p:spPr>
          <a:xfrm>
            <a:off x="94957" y="2418763"/>
            <a:ext cx="917917" cy="30597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dirty="0"/>
              <a:t>搜索框</a:t>
            </a:r>
          </a:p>
        </p:txBody>
      </p:sp>
      <p:sp>
        <p:nvSpPr>
          <p:cNvPr id="8" name="云形 7">
            <a:extLst>
              <a:ext uri="{FF2B5EF4-FFF2-40B4-BE49-F238E27FC236}">
                <a16:creationId xmlns:a16="http://schemas.microsoft.com/office/drawing/2014/main" id="{491579F8-8DAD-4B41-A395-EF14CD70195F}"/>
              </a:ext>
            </a:extLst>
          </p:cNvPr>
          <p:cNvSpPr/>
          <p:nvPr/>
        </p:nvSpPr>
        <p:spPr>
          <a:xfrm>
            <a:off x="6129230" y="998642"/>
            <a:ext cx="1558236" cy="685800"/>
          </a:xfrm>
          <a:prstGeom prst="cloud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dirty="0" err="1"/>
              <a:t>DBpedia</a:t>
            </a:r>
            <a:endParaRPr lang="zh-CN" altLang="en-US" dirty="0"/>
          </a:p>
        </p:txBody>
      </p:sp>
      <p:sp>
        <p:nvSpPr>
          <p:cNvPr id="9" name="云形 8">
            <a:extLst>
              <a:ext uri="{FF2B5EF4-FFF2-40B4-BE49-F238E27FC236}">
                <a16:creationId xmlns:a16="http://schemas.microsoft.com/office/drawing/2014/main" id="{479749C0-3BE2-492E-B81F-C0C998B680CD}"/>
              </a:ext>
            </a:extLst>
          </p:cNvPr>
          <p:cNvSpPr/>
          <p:nvPr/>
        </p:nvSpPr>
        <p:spPr>
          <a:xfrm>
            <a:off x="5950636" y="3676178"/>
            <a:ext cx="1915425" cy="685800"/>
          </a:xfrm>
          <a:prstGeom prst="cloud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dirty="0" err="1"/>
              <a:t>WIKIpedia</a:t>
            </a:r>
            <a:endParaRPr lang="zh-CN" altLang="en-US" dirty="0"/>
          </a:p>
        </p:txBody>
      </p:sp>
      <p:sp>
        <p:nvSpPr>
          <p:cNvPr id="10" name="菱形 9">
            <a:extLst>
              <a:ext uri="{FF2B5EF4-FFF2-40B4-BE49-F238E27FC236}">
                <a16:creationId xmlns:a16="http://schemas.microsoft.com/office/drawing/2014/main" id="{1EEDBC81-4553-4BE0-B3CA-DEF1D2513BC6}"/>
              </a:ext>
            </a:extLst>
          </p:cNvPr>
          <p:cNvSpPr/>
          <p:nvPr/>
        </p:nvSpPr>
        <p:spPr>
          <a:xfrm>
            <a:off x="1804181" y="857250"/>
            <a:ext cx="1389185" cy="685800"/>
          </a:xfrm>
          <a:prstGeom prst="diamond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dirty="0"/>
              <a:t>电影</a:t>
            </a:r>
          </a:p>
        </p:txBody>
      </p:sp>
      <p:sp>
        <p:nvSpPr>
          <p:cNvPr id="11" name="菱形 10">
            <a:extLst>
              <a:ext uri="{FF2B5EF4-FFF2-40B4-BE49-F238E27FC236}">
                <a16:creationId xmlns:a16="http://schemas.microsoft.com/office/drawing/2014/main" id="{F361DB79-3171-41CC-AE13-4CEFE58A646C}"/>
              </a:ext>
            </a:extLst>
          </p:cNvPr>
          <p:cNvSpPr/>
          <p:nvPr/>
        </p:nvSpPr>
        <p:spPr>
          <a:xfrm>
            <a:off x="1857356" y="2288966"/>
            <a:ext cx="1389185" cy="685800"/>
          </a:xfrm>
          <a:prstGeom prst="diamond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dirty="0"/>
              <a:t>图书</a:t>
            </a:r>
          </a:p>
        </p:txBody>
      </p:sp>
      <p:sp>
        <p:nvSpPr>
          <p:cNvPr id="12" name="菱形 11">
            <a:extLst>
              <a:ext uri="{FF2B5EF4-FFF2-40B4-BE49-F238E27FC236}">
                <a16:creationId xmlns:a16="http://schemas.microsoft.com/office/drawing/2014/main" id="{69F3738F-29E3-4A29-AC24-894100331F75}"/>
              </a:ext>
            </a:extLst>
          </p:cNvPr>
          <p:cNvSpPr/>
          <p:nvPr/>
        </p:nvSpPr>
        <p:spPr>
          <a:xfrm>
            <a:off x="1804181" y="3600450"/>
            <a:ext cx="1389185" cy="685800"/>
          </a:xfrm>
          <a:prstGeom prst="diamond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dirty="0"/>
              <a:t>游戏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2B296BDC-D681-4E50-8FB3-1E57BF69C9D3}"/>
              </a:ext>
            </a:extLst>
          </p:cNvPr>
          <p:cNvSpPr/>
          <p:nvPr/>
        </p:nvSpPr>
        <p:spPr>
          <a:xfrm>
            <a:off x="4210942" y="1825834"/>
            <a:ext cx="685800" cy="685800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dirty="0"/>
              <a:t>搜索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D1D54D7-BACE-4DD8-8036-190406225CA5}"/>
              </a:ext>
            </a:extLst>
          </p:cNvPr>
          <p:cNvSpPr/>
          <p:nvPr/>
        </p:nvSpPr>
        <p:spPr>
          <a:xfrm>
            <a:off x="4216692" y="3279407"/>
            <a:ext cx="685800" cy="685800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dirty="0"/>
              <a:t>推荐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BD80D703-575C-4B24-902F-26A65F4F2F0A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1012874" y="1200150"/>
            <a:ext cx="791307" cy="137159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0C09FF60-EC34-4F59-A05B-56B1C637ACEB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1012874" y="2571749"/>
            <a:ext cx="844482" cy="6011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BEA1BC05-8F0A-4B87-91E6-BD7D2C737624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1012874" y="2571750"/>
            <a:ext cx="791307" cy="137160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D57504EB-4349-4F0E-AE90-293BF50EF33E}"/>
              </a:ext>
            </a:extLst>
          </p:cNvPr>
          <p:cNvCxnSpPr>
            <a:stCxn id="11" idx="3"/>
            <a:endCxn id="13" idx="2"/>
          </p:cNvCxnSpPr>
          <p:nvPr/>
        </p:nvCxnSpPr>
        <p:spPr>
          <a:xfrm flipV="1">
            <a:off x="3246541" y="2168734"/>
            <a:ext cx="964401" cy="46313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966D9218-FD08-4CED-9C8B-01C5DF4A9FB2}"/>
              </a:ext>
            </a:extLst>
          </p:cNvPr>
          <p:cNvCxnSpPr>
            <a:stCxn id="10" idx="3"/>
            <a:endCxn id="13" idx="2"/>
          </p:cNvCxnSpPr>
          <p:nvPr/>
        </p:nvCxnSpPr>
        <p:spPr>
          <a:xfrm>
            <a:off x="3193366" y="1200150"/>
            <a:ext cx="1017576" cy="96858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279F2002-A9C1-4E0E-8D58-273236ADA3AE}"/>
              </a:ext>
            </a:extLst>
          </p:cNvPr>
          <p:cNvCxnSpPr>
            <a:stCxn id="12" idx="3"/>
            <a:endCxn id="13" idx="2"/>
          </p:cNvCxnSpPr>
          <p:nvPr/>
        </p:nvCxnSpPr>
        <p:spPr>
          <a:xfrm flipV="1">
            <a:off x="3193366" y="2168734"/>
            <a:ext cx="1017576" cy="17746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FC24ACE4-58DB-4566-8660-8A5F6BA8B19F}"/>
              </a:ext>
            </a:extLst>
          </p:cNvPr>
          <p:cNvCxnSpPr>
            <a:cxnSpLocks/>
            <a:stCxn id="13" idx="6"/>
            <a:endCxn id="8" idx="2"/>
          </p:cNvCxnSpPr>
          <p:nvPr/>
        </p:nvCxnSpPr>
        <p:spPr>
          <a:xfrm flipV="1">
            <a:off x="4896742" y="1341542"/>
            <a:ext cx="1237321" cy="8271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3CC2137-D84D-48E8-AD51-3E26933F4A53}"/>
              </a:ext>
            </a:extLst>
          </p:cNvPr>
          <p:cNvCxnSpPr>
            <a:stCxn id="13" idx="4"/>
            <a:endCxn id="14" idx="0"/>
          </p:cNvCxnSpPr>
          <p:nvPr/>
        </p:nvCxnSpPr>
        <p:spPr>
          <a:xfrm>
            <a:off x="4553842" y="2511634"/>
            <a:ext cx="5750" cy="7677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B436AA8C-D205-4D0B-8663-FBC25EFFF5D8}"/>
              </a:ext>
            </a:extLst>
          </p:cNvPr>
          <p:cNvCxnSpPr>
            <a:cxnSpLocks/>
            <a:stCxn id="14" idx="6"/>
            <a:endCxn id="9" idx="2"/>
          </p:cNvCxnSpPr>
          <p:nvPr/>
        </p:nvCxnSpPr>
        <p:spPr>
          <a:xfrm>
            <a:off x="4902492" y="3622307"/>
            <a:ext cx="1054085" cy="3967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流程图: 多文档 26">
            <a:extLst>
              <a:ext uri="{FF2B5EF4-FFF2-40B4-BE49-F238E27FC236}">
                <a16:creationId xmlns:a16="http://schemas.microsoft.com/office/drawing/2014/main" id="{C1119671-07B0-43D4-9A97-E3E6B07F3C4C}"/>
              </a:ext>
            </a:extLst>
          </p:cNvPr>
          <p:cNvSpPr/>
          <p:nvPr/>
        </p:nvSpPr>
        <p:spPr>
          <a:xfrm>
            <a:off x="7716041" y="2145587"/>
            <a:ext cx="1075680" cy="569214"/>
          </a:xfrm>
          <a:prstGeom prst="flowChartMultidocumen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dirty="0"/>
              <a:t>页面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79E0EE8B-6440-480F-8C30-5D8C58151F9F}"/>
              </a:ext>
            </a:extLst>
          </p:cNvPr>
          <p:cNvCxnSpPr>
            <a:cxnSpLocks/>
            <a:stCxn id="13" idx="6"/>
            <a:endCxn id="27" idx="1"/>
          </p:cNvCxnSpPr>
          <p:nvPr/>
        </p:nvCxnSpPr>
        <p:spPr>
          <a:xfrm>
            <a:off x="4896742" y="2168734"/>
            <a:ext cx="2819299" cy="2614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FD72F916-A11D-4F47-853F-773E0D173610}"/>
              </a:ext>
            </a:extLst>
          </p:cNvPr>
          <p:cNvCxnSpPr>
            <a:cxnSpLocks/>
            <a:stCxn id="14" idx="6"/>
            <a:endCxn id="27" idx="1"/>
          </p:cNvCxnSpPr>
          <p:nvPr/>
        </p:nvCxnSpPr>
        <p:spPr>
          <a:xfrm flipV="1">
            <a:off x="4902492" y="2430194"/>
            <a:ext cx="2813549" cy="11921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流程图: 过程 30">
            <a:extLst>
              <a:ext uri="{FF2B5EF4-FFF2-40B4-BE49-F238E27FC236}">
                <a16:creationId xmlns:a16="http://schemas.microsoft.com/office/drawing/2014/main" id="{50578AF6-81D1-4DE5-A530-A8B7B8602F56}"/>
              </a:ext>
            </a:extLst>
          </p:cNvPr>
          <p:cNvSpPr/>
          <p:nvPr/>
        </p:nvSpPr>
        <p:spPr>
          <a:xfrm>
            <a:off x="0" y="4286262"/>
            <a:ext cx="1571604" cy="714362"/>
          </a:xfrm>
          <a:prstGeom prst="flowChartProcess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dirty="0"/>
              <a:t>搜索词数据分析</a:t>
            </a:r>
            <a:r>
              <a:rPr lang="zh-CN" altLang="en-US"/>
              <a:t>（饼状图</a:t>
            </a:r>
            <a:r>
              <a:rPr lang="zh-CN" altLang="en-US" dirty="0"/>
              <a:t>）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8C10A2F8-B937-45D1-8C0B-3379710EEAE7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53916" y="2724735"/>
            <a:ext cx="17556" cy="15615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810909785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ULTRA_SCORM_COURSE_ID" val="174AE1EF-7824-4EB2-AF6C-A4CF5DBE00E7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MtYCEs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DLWAhLu1C4NysDAACGDAAAJwAAAHVuaXZlcnNhbC9mbGFzaF9wdWJsaXNoaW5nX3NldHRpbmdzLnhtbNVX21IaMRi+5yky6XgpqxarMgtOKzBlVGCEtnrlhE1gM+aw3WRBvOrT9MH6JP2zAYTR2vXATHvBQP7D95//hPD4Vgo0YanhWtXwbnkHI6YiTbka1/CXQWv7ECNjiaJEaMVqWGmMjuulMMmGgpu4z6wFUYMARplqYms4tjapBsF0Oi1zk6SOq0VmAd+UIy2DJGWGKcvSIBFkBl92ljCD5wgFAOAjtZqr1UslhEKPdK5pJhjiFDxX3AVFREsQE+PAiw1JdDNOdaboiRY6Rel4WMPvWgeto9anhYyHanDJlMuJqQPRkW2VUMqdF0T0+R1DMePjGNw9qGA05dTGNbxXcSggHTxEybF96MShnGjIgbJzeMksocQSf/T2LLu1ZkHwJDpTRPJoABzk4q/hxuD681WveXHW7pxeD7rds0G7553IdYJ1nDBYNxSCQzpLI7a0ExJrSRSD36AzIsKwMFglLcRGWq05585oqAXkPteCNpJDRjtEspVq9G+4aoHkLkYjCETMavhjyonAiFsieLRUNtnQWG7zqrdWJRFgQXsydN7H9+Z9dqKYpIaturXgGJfzqP5NZ4Kimc6Q4DcMWY0g/kzCr5ih1eKgUaplToX2scgIDhYnnE0ZPc5zOgf8k6ErMCEz0IReTQSz3sL3jN+hIRvpFHAZmUBnA50bj19+FnBCjLkHJQsft/pn7Ubzut1pNC+3XICEToiKngkOBWcysRvBJzOktF3oQToikhmWF4VymvOKxFZ+eRkMl5nwZX7rYqxAb7Akm7HynML81YPCZmMyyQfRDVcODSPIoSQeExgRrAuuMlYUMCIKaSVmiESw1owb6wnXmQGKH2APbV7uoddHXOWnMaw2sJhSlhaC3Nnde1/Z/3BweFQtB79+/Nx+Umm+8HuCOHN+4588ufKXa//hNgwDt6UfX9o2zf7Nnd27aH4tktdO83JQqKTNfiG4bhGp7mkRqQt/yfRWLphCLsBSGvshg7UkuOSW0bdssRe0yavudt9jm2mTDcb8mtH4b0L2p+Uzce1dGAaPPlwdR3LFJSTCrcTla7e+X9mBl+ajrFIJ0Nb/O9RLvwFQSwMEFAACAAgAy1gISzDzi8S5AgAAUQoAACEAAAB1bml2ZXJzYWwvZmxhc2hfc2tpbl9zZXR0aW5ncy54bWyVVttO4zAQfd+vqLrvpOyNRTKVoLQSErsgQLw7yTSx6tiRPSnbv187sYndNjR0hFTPnGOPx2emEL1hYv5lMiGZ5FI9AyIThbYe75uw/GqaNohSnGVSIAg8E1JVlE/nX1fthyQt8hRLbkGN5axpBv0xs9lidnk+huLO+HlhbYiQyaqmYncvC3mW0mxTKNmI/GRq5a4GxZnY2IwuLxbLwQM403iHUEU5LX9bG0epFWgNNqVfS2snWZymwP1Js/YzktMf9fHt92hbphm2tOtza0O0mhawV+SL1eXqZhgvzO6fJiD8QwP9/s3aIJTTHah48+XK2iBD1k39GY3USha2oDHn40d853BJc9N+hnA7s3aSYC9kDzr5Cq48P26tBSD3Nex7YttVSf5o67o3EOyjpxzmqBogiV91MV3Kt4cGTX/AfE25NoDQ1YMeTdKPtNF+m9jX457gjYk8ADlHj3iVvKlg0eUbAGN/j18sbtpREeb37gsSVLB1ziDD3tkj/5qyHiADZ4985iyHB8F3hxnshzqSf+Mb6l7z4/KbKAhqlr5gfuWj9qR727k6SNU5PKaSOcy1TeeFVWCfjSStr0spOciJCLplBUUmxR+LS3ftZTRJ9gJOaseFRZAhh2N6a3M0UzosV7uO5eiisR67X4X+ct16gmaIX00pIs3Kyvwq6enE8UyXmMJMk+MMOyYNHNSdWMuRnIqqDagXKfnYU4RECLHtzYbAsmutIThJghKQ5HiRidvkWPVFU6WglubRGHjVxL4OV7Ki5OYPXxm8QR4TBoIdE0uznaDsXZSBwykAqMpKL9lu0UWqhiPjsAXf+YGjvfDQzYg2Eh1S2zXewxpDvTnPKEG6QdELJcTFgSOEV5OXjEdOGBiheaSpbm8Wtb0fwf3O0VD2s8xKLxxj7dopKdrYxA8raJz2X8n/UEsDBBQAAgAIAMtYCEs1CTVsAQMAAJcLAAAmAAAAdW5pdmVyc2FsL2h0bWxfcHVibGlzaGluZ19zZXR0aW5ncy54bWzNlt1SGjEUgO95ikw6XsqqtVWZXZxWYGT8gRHa6pUTNoHNmE22SRbEqz5NH6xP0pMNIIyWro50esEsOcn5zl9ykvD4PhVozLThSkZ4t7qDEZOxolyOIvyl39o+xMhYIikRSrIIS4XRcb0SZvlAcJP0mLWw1CDASFPLbIQTa7NaEEwmkyo3mXazSuQW+KYaqzTINDNMWqaDTJApfOw0YwbPCCUA8EuVnKnVKxWEQk+6UDQXDHEKnkvugiLi1KYCB37VgMR3I61ySU+UUBrp0SDC71oHraPW5/kaT2rwlEmXElMHoRPbGqGUOyeI6PEHhhLGRwl4e7CP0YRTm0R4b99RYHXwlFKwfeTEUU4UpEDaGT5lllBiiR96e5bdWzMXeBGdSpLyuA8zyIUf4Ub/9vSm27w6b1+e3fY7nfN+u+udKHSCVU4YrBoKwSGV65gt7ITEWhIn4DfoDIkwLAyWRfNlQyVXnHNjNFACUl9oYTQET8U0wp80JwIjbong8WLWEj1itsUFxOB0d6tDafEj0McbJ0QbtmxoPmNcFuP6N5ULiqYqR4LfMWQVgojyFP4lDC2nGw21SgupIMYiIzhlaMzZhNHjIksz4J8M3YCJNAdN2HyZYNZb+J7zBzRgQ6WBy8gYtirIufH86ovAGTHmEUrmPm71ztuN5m37stG83nIBEjomMn4hHErI0sxuhE+mSCo714N0xCQ3rCgK5bSYKxNb9fVlMDzNhS/zWxdjCb3BkmzGyksK81cPSptNyLg4iO5wFWg4ghxK4pkwEcNx5zJnZYExkUhJMUUkhkZl3LEec5UbkPgD7NHm9R56fcRlMRrBzQEWNWW6FHJnd+/9/oePB4dHtWrw68fP7bVKsxbeFcSZ8z38ZG0TXzTyp90wDFzvfL4NW53/qy7cvWp+LZOpy+Z1v1SRmr1SuE6ZVZ2zMquu/LXRXboySrkAbWbkjw00GsFTbhl9y03zisKvv3/9tnijwm8wirXb9/8Nwo8Wz62V91UYPPsArIB89TFdr/wGUEsDBBQAAgAIAMtYCEtjqZVpowEAAC4GAAAfAAAAdW5pdmVyc2FsL2h0bWxfc2tpbl9zZXR0aW5ncy5qc42UTW/CMAyG7/wKlF0nVPbF2G2DIiFxmDRu0w6hmFKRxlESOhjiv68uA5o2HcSX5u2T17WreNdq54tFrP3S3hXPxf7d3RcakGb1Gm5dXTToKenMiGQO0yQFkUhgFSQ7Hj3J+zPhM2ayMJ1tP8jWlPwY0psFF6aMK4+F9mjGo2Ue7dujbXyJf05iq1TWoaRSn2dra1F2IpQWpO1I1CkvGHYzKla5wgqMGegL6IJH4JgGwSDod5vIs+Njj6LMRZgqLrcTjLEz49Eq1riW86b8y60Cnf/x1V/afm8QOnYiMXZsIa0mDp8pmkmlwRj4y/sUUnhhwWcgSr5Bsf5BHeN6QRU6S0xij/Rrl6JMKx5DvUu9UX/05mIy97qWs7CxB+L+jsIhBN+CrlmFIwoHRLVWV/xApTGmjtTQes9PqEA+T2R84IYBhZejjyXbpu6dC30YUjDnCmHlCi09VzJtmhxXXHvrzKRjVlPJOvFdeuETfXnRoynf4cw/Rmx1jND+s824tTxapvl0yEcjdRxM/gx6LBdIQsr1CvQUUeT1fF368mry1v4XUEsDBBQAAgAIAMtYCEs9PC/RwQAAAOUBAAAaAAAAdW5pdmVyc2FsL2kxOG5fcHJlc2V0cy54bWydkbEKwjAQhvc+RbjdxG6lJHUT3Bx0lpqmGmkvJZdaH9+UinSRgEMg//F9PyQnd6++Y0/jyTpUkPMtMIPaNRZvCs6n/aYARqHGpu4cGgXogO2qTNq8wKM3ZAKxWIGk4B7CUAoxTRO3NPjYQK4bQywmrl0v4ukditkUw6LC4pb2L/szgyrLGJPX0XbhgFW8x7QgjLxWMDsXjdxi60D8AhqTAEyqwVACaH0CeAwJwI8rQIrvm+ekRwrxo2KQYrWeKnsDUEsDBBQAAgAIAMtYCEuUE7MiaQAAAG4AAAAcAAAAdW5pdmVyc2FsL2xvY2FsX3NldHRpbmdzLnhtbA3MMQ6DMAxA0Z1TWN4p7daBwMZWltIDWMRFkRwbkYDg9mT7w9Nv+zMKHLylYOrw9XgisM7mgy4Of9NQvxFSJvUkpuxQDaHvqlZsJvlyzgUmWIUu3iaOJTKPFIscdhGo4VNe/8Aem666AV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DLWAhLNdvZrWgBAADzAgAAKQAAAHVuaXZlcnNhbC9za2luX2N1c3RvbWl6YXRpb25fc2V0dGluZ3MueG1sjVLbahsxEH3PV4j8gCWNbgtbg67FkIdCE/K89aphiaMtK4WEoo+vNq1x3Lq0mqeZc+YMMzp9fpySfc5lfpq+D2Wa0+dYypQe8vYKoX4/H+bl0xJzLHlzqtxPaZxfdunrvNZaNZchjcMy2hXNW4zC20NKauVUy5hhFEnmqVfIeW4b1oHrwDbMUWL7zW8SP3WXuI+pXFbtN2fonw27lONSdmmMr1s4Z7+Hzjf4uAzj1Hh5K9ga9Ti1OrYGYoRL7ivVACCQ5Y44XKXspCbIY8YxVKMoUECEc9KJSiTl0LLQiabCfCcQk4xRV6mnrRtpbRy1VUJHiG7TvOpsDcFIjBEhBJirXEAwGDU2NA0Naj0gODAgqjaaKEDBBhNY9c4Ly5GiXmBcmTGA8em4p+3en+tU/e91juf8h+DFL7iIrt7aXDBXv39elka+jU/fDkOJ6MuQ4278cB3ubm6uf3nyzb9HxmrUtvFfff0DUEsDBBQAAgAIAMtYCEvt/6nm7g4AABMkAAAXAAAAdW5pdmVyc2FsL3VuaXZlcnNhbC5wbmftmmtYktnaxzGzmslDTTt11LRydvOOkVZmniFLO+zUcjRFTbFxJ5MJaoqHEJhql00q1hzU8EDZpKkpGimKqNlBMlQyQTJEnUhJEAgZQEBkPzjXft/58H57r/ebH7ie517X+q31X/f9rHutxbV+PBl6xOJzu89BIJDFsaOB34JAq8EgkGn0ujVAyfMYcgrwMMn49shBUNOQwyxgrEYEhASAQC3F6xfPmAH2Z2lHozNAIMtnxp8JI/XBP0Eg5wfHAgMicuIlfDg5JTuOIVeY561ZMN/9uyOdYet29KttIeaXdl4qsT++ymXV3btfBRIMdq+ri8oO1B8UWeDNr2//226zc3bbtrLZsPCrNd+Y/QPjoEEttPZQhrKXJNiZCtbt3MYPv3axHrYmDcZgkkiaLsTg3PGGcxeXNMIolp9iQDRbS4IoPvx8YhUg0OH5RyvO9vpjAyPre9/nQxfPdO4FSp8UnUR+F4zofT+GICFtVgMl7bfqwyrMCnZGNT1eD5igcXOOiytHF0i7bbQ8D7XeOH7CXxnhuwmwppIeRKbXlZsAr2nun1kDjwMOvcbOrjvDjLXTVxub2EpIMNZ4vhHwKOgHr8tGd2040mys8H7dCrQCrUAr0Aq0Aq1AK9AKtAKtQCvQCrQCrUAr0Aq0Aq1AK9D/D3RaO0xhNRpff/o/dFqRYVbAIGl6RcjJpaeiaSt+z8V+G+hj2h9WpQK2pJ4XRaWgUqlOxj9TYYqcR/ZMvotIVeqJE1AwRd7nx2IQDyfj1I3VKMM2xjhmbUGqn7KL47Y44i8pCjlFpaKyqVAjamuFM8jf2nS5VfdVtKbyIazk27FIv64C7W3pI4PunS9sXPXy63f2ZU1GwEbpide1uPPp96l6lexht+Ij/nSGBoqX93Kc9HJShaZAtzRP1DgMcZ1wH64mGvpP6PWnFDOk47s8WeUcVgpY/dyAM9TnCubj8E1iqTM30Z5XgmHxs1PHWQXE41rlwgkRHRF2f9wS9EN4uNt2eLEQXodTwp2+V2MimZlixyvasXjZJjOVpTU12aKex5ewgthPZGfdMGNjW5vLe/6gcbuWiEyXLPa0h5crOW+aXIGNc2WcYbeQT4YxFgmePZqr34eFJSyCX5F7tJzzieGNUfDz/BjUQIMuKOgHomc3iSvJVN8StxSFMDndo0outmOGJY5zy4e4NzRhSuGEb6imoCk2e72vm34+nyc8yfiNp46mDu2pI8mVeRtTZQnD/AexQVSo8JQp3c5rlGsHymIOJDfzLHaINytzb8K4rUxlejp6XNiLr4w7eau6G24p2hnKYdV3k1/uwyU55xROi5Z2D7XXgXaTLOQ3oujVRY7PaLqXudQw3e7uycenJYp2qJMLbPy6OyXLu8BlOgsEqiD62LdipJkpNCwJLXYo10Zn63COl194F4ULsy3MPaYq11aKvZ6976sj9c8jokx1Wpr5MaXeS3e3+um6NR6fnJi/pOMf2Db7xVYvdc0iOqWQCxNIthoN5beNr7NRnOXytrGSbZPt+W2I5eH/wkbYZ7LKCWFUAwVVmRjOyidzhdHrrG32rSnm06O7Lvv3POXXBcznbCY9E+OynGHgtTKl/sJreN/8s/YhlAYZkMDHfqjmvUV3IKmy7TSGYFsmrwpQfpCKBOIekWrlNcNqhIkIvQ9jhbac2EM0/WRpQnpA4qe3g+W71hZS7H4bzWt53yfCZXm6wzK58NUFfPRfGsgccNo7NrtMwzgklITQC1ldsN7uCgM1cbJWQ46t+S4Im3VAPWbmENnVmEgIVCBg7GkB0unsknlB9C7oxLdhfcLj7LMC2rUQ0pmWWciFYeQcbXzQ0rpH9WmyEaKCTsZjVf2MyB55Kim5dKyGpwJ62kBDmgKRsIKo0nSnZ8vQjDOjjRkDEO2CJ0/Q3FBuDS4ZaVK4VvNIBe/+DosohKmF289v8IPMpcEsv/Iu9BnySHOCApEr/K+wgDs4182/HI6wM7nXTbikp4fGsRxWuXwxIAbf603hYT/48R7opiHU6SSzArj2FbyxW/vHJij+sSHloi7bKaWUv6wHUY6m3q+Rzr9B2gMBc9CSKfdFhBeAzjIOdmo7PuhEc/sdu8WiS1M+zBF5vjzy5n0kl6EMZ9AmLoQdvmOrcPmiMBcd+aw9b+n14Eb3vgsKFur5VRq9G3XDRJkhc3UT8g/HCa9v7RwvCRn+UE1jJNbBEyb1w+FQ/G/koW7ZUHO7IJbkWx5VmqotJi8LqnwXyi8h0jRiVzd+mwkotD9o6V/nuhIeRyAEBE3PwgurOA9y1c6l+SiDdu5qM5IbLvKebidIByZoTcQoeKmibdaoH1FO29VarDgr2D+KY/ech4omK4lwBrmbVJxYJ25kijtk9KE3uYQXabdYlA3gH66IHYvPrr5EFNmcoQbXUW8MjJCgSy89DNt+RfEo0/NittuHr0k6OYuaJZHVas7X8vaDntQ9YLl+rHKWJPP3rZEoTyP5ESx7atwJ/7WNGoFmYt6sJV0lu26i+0hgGOXsGRy+U+XLKh1kNZSGD5KFQx4cSLG+MSdsxMuxvCaExclOn/hvKacuMSJMqmOTYJ678OlZvKpBpiuSWMIchPsuu6T3a1LOYyzucTGxbyst4kGZm33vdzhXWPqZig7fg4dCFEowJ+M1cYZik8wnusQMMKX1vjuAGYjsi9B5usbagPsWh2C1qs7qF+v2M3e7E2Q1idmO6MmPhP4dl83S0viC9AqPsJ6c0lOY/a9kZSKb8/pHkhvZVMnYBc1YzbkBWXfW8jd8WSyPCkiOsSxhRFspsTbgVzKo6vXYdOIG+EhNgNpLnEDY5EzITN08FpQdnMT34Q2MvBUqVhfsJQhguFxz5t3LQXxPWuKjHxNMHE6rcxzC9Yw3g06HNY4jNe/4SMxoo3sKsW9R+qevv/lYZS9pqLk4FGUq3HswsCvtlEJogrZoZ164ne7P32f1hhH9pUDSl3igZ9asNYSWuFc8OlZT845LQ7bilU/5tISWipLhM4FE4oz7/qT8z63v++4oX2dtnyee7KFop0hLY/WQwrTIUg4dtWUqBnBAcBynkrMo3xaQKCrZCeQzvs+zv45c2jHcPRoiMHVm/HDx+TVi8lY44tMQ4ncC8/yUfzmryvYuMCOpV1IwnfM7+Htuo8Up4eF8actkK0l8+QWddFbzfmox8iYRyrJfXUCKCe0c6ryOwvtsdnYJHscxtjR0TuomONPMUvK8tFMao5+xn0hrK0wz4aGLGXt24X9scl9yr6srh9OQLBr6WshI2SRWkslbA/Iyczs30dZJBsYI7ruTZ2sqkj/l2tLdSFGjj5Gv/fG20zm+L+fdzs3d+/NrSLbT7RmCNOG5+wiDC2p6PAIXmxWiEGabCxbiZQlh6iJpWcp2GDhP1l8b2YMWViLC3nfrpLHiCYzMP7ampBFNE6/C1WD8CPB6cWhQrF2tkMNF4Wbb/MWjX+4PYU7PkCtRPBCodqqreOm4bvF7Jw+kHdjtStCXrM2l+L//szRAnVfT18QK4c4S+o0zhNiHG0AcZT8+0WzrdBHOHLqbRN+S5BXR/EB3ODt4/0awtauh16lpQjtKbbtVHc4c9eGjTaAj/o7Cni/2GhAjt6E5lIYnh6iSaGooIkK7Z1DR18Pghi5nevl8vjSV5Cyprwm5Mu0KK6RmsPetkXugUz+Ljld7Uapr4lhLcbW+jstuIaYqFsdzvgTPYB1cjrLldYlhfbykPpwbfINfICAmMNuvbSN4Bxy/cItCvZh55rufeahOpFJejM9TtpKxRbEDevVkD02v4o1N6WU9CyA6xq+kI4lcYK1cnxvxQUubNb25HLrROjg7sZO/iC4tXfbTezkClya1agR7nJz4m2UyKJ4JNvx0xOKJeF5Of9QNR8ST13wSzO8pg5KlOQM0dFsdr9XPUTl6k5ZXsSVMwYCAOXvRwSLddAFecHGG2lsowAznuLOxd6Wb+PK3h5vL2PnnRhGR4CvPa6H6WY4QatC4A6vtUueEsonjOyEnZB0I7kbdHOLQGEzIcqK+5vw5OwJNxd22FPhnJb5T4Z4CyRBVGSIqBTKCdIbDjotfng4/nYDIv9f5zb5FM74DFrO55cUssaUAWMxQ11D4pNS8kfJIp4Una5tubLTy+/TEw3SclhI/U4WRRnfNeJA7krxRFnxQZQO6uBSbWcy466LKYf1Oq6vu8+Ijf17u8tDHNgtQWvKESuL2mPUrITrbAUgojLm2I5Bhx/y4z6x/BrZzyqir199YpDEvdER1iU5JLnwQr/l4uhFDn7uH8RsSBV/z8UfiCo6GKGU+m4FFQ7EcAsu7y8nl4mwpdBwC94nk7ykDdgcN2oatQuzOl1thwasLRtgWrzti1DljR9Q5fv/6i5ob3XK22vWPXGsqUWoLxIPAuTKJp/uv0W0A7+DHHhS57ywxHZ8WwnKOv2xstL+T0SqVPyq2l5MikPd4KvDyfuwnrfkVae7IHpEKD/itELLw9plkSXYcCBXpawkkU+FO0gysv8LT4rx7IJmUJfqs37qZ0eH/6OnKbsQEx5/opENd/9zd2cv9wAFUmXGvleFPspJtAaM4I7lZuRxFrxv+LFq3Jfv0pq/aciXn4Z3al0cgbyyv9avuu2HrttxRVPvK6BQsfU7wunbVKJq7H/DOt6i1RtdoDqmprLuEIGzSIeokJaYmVg1js9p5MoVxy19/NoX7StGZaujidMpoDRabKmPaRmeb1ueEdeVLNhiOcdBSxVL7LzwTIHgEvQKc9WWGo+L2jvwcOUqWkL5zol/lnWbQwA1YVbS1LE/oyzuwZxwj60Iw2Y9aQ7PjgHMH/UH8lHff9y3iMgXsXohkZFs8necL++VQ18HcdcJcDmVVILbqRWVqLlM0P83kPr+h7pJhEalb6s4+/xw4LvH5/xD0x835zvgp9ZOMjssv6hbmhEvpyqpOGUSXUUuhPZxBi41HKZuv/5cjV8cfgpmDxlNX+f2YF/dJfuq8/7l2MvvqV8N5xKr/3FBpxPl4M43W0ZNF1TWUhLCRDBb83J83WjbWhxTOXgWKFFFND6v0P1J2Gdu0r40J9PjRppYjMpg8TJ72tj1VyzBKOBYUGth0MOHyvwFQSwMEFAACAAgAy1gISxyY8wZLAAAAawAAABsAAAB1bml2ZXJzYWwvdW5pdmVyc2FsLnBuZy54bWyzsa/IzVEoSy0qzszPs1Uy1DNQsrfj5bIpKEoty0wtV6gAigEFIUBJoRLINUJwyzNTSjKAQgYmJgjBjNTM9IwSWyVzC2O4oD7QTABQSwECAAAUAAIACADLWAhLFQ6tKGQEAAAHEQAAHQAAAAAAAAABAAAAAAAAAAAAdW5pdmVyc2FsL2NvbW1vbl9tZXNzYWdlcy5sbmdQSwECAAAUAAIACADLWAhLu1C4NysDAACGDAAAJwAAAAAAAAABAAAAAACfBAAAdW5pdmVyc2FsL2ZsYXNoX3B1Ymxpc2hpbmdfc2V0dGluZ3MueG1sUEsBAgAAFAACAAgAy1gISzDzi8S5AgAAUQoAACEAAAAAAAAAAQAAAAAADwgAAHVuaXZlcnNhbC9mbGFzaF9za2luX3NldHRpbmdzLnhtbFBLAQIAABQAAgAIAMtYCEs1CTVsAQMAAJcLAAAmAAAAAAAAAAEAAAAAAAcLAAB1bml2ZXJzYWwvaHRtbF9wdWJsaXNoaW5nX3NldHRpbmdzLnhtbFBLAQIAABQAAgAIAMtYCEtjqZVpowEAAC4GAAAfAAAAAAAAAAEAAAAAAEwOAAB1bml2ZXJzYWwvaHRtbF9za2luX3NldHRpbmdzLmpzUEsBAgAAFAACAAgAy1gISz08L9HBAAAA5QEAABoAAAAAAAAAAQAAAAAALBAAAHVuaXZlcnNhbC9pMThuX3ByZXNldHMueG1sUEsBAgAAFAACAAgAy1gIS5QTsyJpAAAAbgAAABwAAAAAAAAAAQAAAAAAJREAAHVuaXZlcnNhbC9sb2NhbF9zZXR0aW5ncy54bWxQSwECAAAUAAIACABElFdHI7RO+/sCAACwCAAAFAAAAAAAAAABAAAAAADIEQAAdW5pdmVyc2FsL3BsYXllci54bWxQSwECAAAUAAIACADLWAhLNdvZrWgBAADzAgAAKQAAAAAAAAABAAAAAAD1FAAAdW5pdmVyc2FsL3NraW5fY3VzdG9taXphdGlvbl9zZXR0aW5ncy54bWxQSwECAAAUAAIACADLWAhL7f+p5u4OAAATJAAAFwAAAAAAAAAAAAAAAACkFgAAdW5pdmVyc2FsL3VuaXZlcnNhbC5wbmdQSwECAAAUAAIACADLWAhLHJjzBksAAABrAAAAGwAAAAAAAAABAAAAAADHJQAAdW5pdmVyc2FsL3VuaXZlcnNhbC5wbmcueG1sUEsFBgAAAAALAAsASQMAAEsmAAAAAA=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70C0"/>
        </a:solidFill>
        <a:ln w="15875">
          <a:noFill/>
        </a:ln>
        <a:effectLst>
          <a:innerShdw blurRad="63500" dist="25400" dir="8100000">
            <a:prstClr val="black">
              <a:alpha val="50000"/>
            </a:prstClr>
          </a:inner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1411</TotalTime>
  <Words>782</Words>
  <Application>Microsoft Office PowerPoint</Application>
  <PresentationFormat>全屏显示(16:9)</PresentationFormat>
  <Paragraphs>160</Paragraphs>
  <Slides>21</Slides>
  <Notes>21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方正兰亭黑_GBK</vt:lpstr>
      <vt:lpstr>宋体</vt:lpstr>
      <vt:lpstr>微软雅黑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酱白菜</dc:creator>
  <cp:lastModifiedBy>William</cp:lastModifiedBy>
  <cp:revision>176</cp:revision>
  <dcterms:created xsi:type="dcterms:W3CDTF">2016-03-09T04:37:28Z</dcterms:created>
  <dcterms:modified xsi:type="dcterms:W3CDTF">2018-06-25T16:30:50Z</dcterms:modified>
</cp:coreProperties>
</file>